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58" r:id="rId4"/>
    <p:sldId id="276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3" r:id="rId19"/>
    <p:sldId id="274" r:id="rId20"/>
    <p:sldId id="275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7" r:id="rId31"/>
    <p:sldId id="288" r:id="rId32"/>
    <p:sldId id="289" r:id="rId33"/>
    <p:sldId id="290" r:id="rId34"/>
    <p:sldId id="291" r:id="rId35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944" y="-2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2019/2/24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2019/2/24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2019/2/24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2019/2/24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2019/2/24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2019/2/24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2019/2/24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2019/2/24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2019/2/24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2019/2/24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2019/2/24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530820CF-B880-4189-942D-D702A7CBA730}" type="datetimeFigureOut">
              <a:rPr lang="zh-CN" altLang="en-US" smtClean="0"/>
              <a:t>2019/2/24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数字</a:t>
            </a:r>
            <a:r>
              <a:rPr lang="zh-CN" altLang="en-US" dirty="0" smtClean="0"/>
              <a:t>钟课程设计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zh-CN" altLang="en-US" dirty="0" smtClean="0"/>
              <a:t>指导老师：</a:t>
            </a:r>
            <a:r>
              <a:rPr lang="en-US" altLang="zh-CN" dirty="0" smtClean="0"/>
              <a:t>XXX</a:t>
            </a:r>
          </a:p>
          <a:p>
            <a:r>
              <a:rPr lang="zh-CN" altLang="en-US" dirty="0"/>
              <a:t>信息</a:t>
            </a:r>
            <a:r>
              <a:rPr lang="zh-CN" altLang="en-US" dirty="0" smtClean="0"/>
              <a:t>院</a:t>
            </a:r>
            <a:r>
              <a:rPr lang="en-US" altLang="zh-CN" dirty="0" smtClean="0"/>
              <a:t>-</a:t>
            </a:r>
            <a:r>
              <a:rPr lang="zh-CN" altLang="en-US" dirty="0" smtClean="0"/>
              <a:t>电子信息工程系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45308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课堂纪律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b="1" dirty="0" smtClean="0"/>
              <a:t>禁止</a:t>
            </a:r>
            <a:r>
              <a:rPr lang="zh-CN" altLang="en-US" dirty="0" smtClean="0"/>
              <a:t>携带任何食品进实验室</a:t>
            </a:r>
            <a:endParaRPr lang="en-US" altLang="zh-CN" dirty="0" smtClean="0"/>
          </a:p>
          <a:p>
            <a:r>
              <a:rPr lang="zh-CN" altLang="en-US" b="1" dirty="0" smtClean="0"/>
              <a:t>禁止</a:t>
            </a:r>
            <a:r>
              <a:rPr lang="zh-CN" altLang="en-US" dirty="0" smtClean="0"/>
              <a:t>摆弄本课程设计无关的仪器设备</a:t>
            </a:r>
            <a:endParaRPr lang="en-US" altLang="zh-CN" dirty="0" smtClean="0"/>
          </a:p>
          <a:p>
            <a:r>
              <a:rPr lang="zh-CN" altLang="en-US" b="1" dirty="0" smtClean="0"/>
              <a:t>禁止</a:t>
            </a:r>
            <a:r>
              <a:rPr lang="zh-CN" altLang="en-US" dirty="0" smtClean="0"/>
              <a:t>将各种废纸扔在实验台上</a:t>
            </a:r>
            <a:endParaRPr lang="en-US" altLang="zh-CN" dirty="0" smtClean="0"/>
          </a:p>
          <a:p>
            <a:r>
              <a:rPr lang="zh-CN" altLang="en-US" dirty="0" smtClean="0"/>
              <a:t>无特殊情况，请勿迟到</a:t>
            </a:r>
            <a:endParaRPr lang="en-US" altLang="zh-CN" dirty="0" smtClean="0"/>
          </a:p>
          <a:p>
            <a:r>
              <a:rPr lang="zh-CN" altLang="en-US" dirty="0" smtClean="0"/>
              <a:t>营造良好环境，保持实验室卫生整洁</a:t>
            </a:r>
            <a:endParaRPr lang="en-US" altLang="zh-CN" dirty="0" smtClean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20857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课程设计时间安排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周一上午：                       知识讲授</a:t>
            </a:r>
            <a:endParaRPr lang="en-US" altLang="zh-CN" dirty="0" smtClean="0"/>
          </a:p>
          <a:p>
            <a:r>
              <a:rPr lang="zh-CN" altLang="en-US" dirty="0" smtClean="0"/>
              <a:t>周一下午：                       电路仿真实现</a:t>
            </a:r>
            <a:endParaRPr lang="en-US" altLang="zh-CN" dirty="0" smtClean="0"/>
          </a:p>
          <a:p>
            <a:r>
              <a:rPr lang="zh-CN" altLang="en-US" dirty="0" smtClean="0"/>
              <a:t>周二上午：                       电路手工作图</a:t>
            </a:r>
            <a:endParaRPr lang="en-US" altLang="zh-CN" dirty="0" smtClean="0"/>
          </a:p>
          <a:p>
            <a:r>
              <a:rPr lang="zh-CN" altLang="en-US" dirty="0" smtClean="0"/>
              <a:t>周二下午</a:t>
            </a:r>
            <a:r>
              <a:rPr lang="en-US" altLang="zh-CN" dirty="0" smtClean="0"/>
              <a:t>-</a:t>
            </a:r>
            <a:r>
              <a:rPr lang="zh-CN" altLang="en-US" dirty="0" smtClean="0"/>
              <a:t>周三下午：      面包板电路搭建</a:t>
            </a:r>
            <a:endParaRPr lang="en-US" altLang="zh-CN" dirty="0" smtClean="0"/>
          </a:p>
          <a:p>
            <a:r>
              <a:rPr lang="zh-CN" altLang="en-US" dirty="0" smtClean="0"/>
              <a:t>周四上午：                       检查打分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44082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62000" y="1900808"/>
            <a:ext cx="6781800" cy="1600200"/>
          </a:xfrm>
        </p:spPr>
        <p:txBody>
          <a:bodyPr/>
          <a:lstStyle/>
          <a:p>
            <a:r>
              <a:rPr lang="zh-CN" altLang="en-US" dirty="0" smtClean="0"/>
              <a:t>第一部分：原理分析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97005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56823" y="3933056"/>
            <a:ext cx="7543800" cy="2520280"/>
          </a:xfrm>
        </p:spPr>
        <p:txBody>
          <a:bodyPr>
            <a:normAutofit lnSpcReduction="10000"/>
          </a:bodyPr>
          <a:lstStyle/>
          <a:p>
            <a:r>
              <a:rPr lang="zh-CN" altLang="en-US" dirty="0" smtClean="0"/>
              <a:t>对于数字钟来说，时间显示的的本质是：循环计数。</a:t>
            </a:r>
            <a:endParaRPr lang="en-US" altLang="zh-CN" dirty="0" smtClean="0"/>
          </a:p>
          <a:p>
            <a:r>
              <a:rPr lang="zh-CN" altLang="en-US" dirty="0" smtClean="0"/>
              <a:t>秒：</a:t>
            </a:r>
            <a:r>
              <a:rPr lang="en-US" altLang="zh-CN" dirty="0" smtClean="0"/>
              <a:t>60</a:t>
            </a:r>
            <a:r>
              <a:rPr lang="zh-CN" altLang="en-US" dirty="0" smtClean="0"/>
              <a:t>进制</a:t>
            </a:r>
            <a:endParaRPr lang="en-US" altLang="zh-CN" dirty="0" smtClean="0"/>
          </a:p>
          <a:p>
            <a:r>
              <a:rPr lang="zh-CN" altLang="en-US" dirty="0" smtClean="0"/>
              <a:t>分：</a:t>
            </a:r>
            <a:r>
              <a:rPr lang="en-US" altLang="zh-CN" dirty="0" smtClean="0"/>
              <a:t>60</a:t>
            </a:r>
            <a:r>
              <a:rPr lang="zh-CN" altLang="en-US" dirty="0" smtClean="0"/>
              <a:t>进制</a:t>
            </a:r>
            <a:endParaRPr lang="en-US" altLang="zh-CN" dirty="0" smtClean="0"/>
          </a:p>
          <a:p>
            <a:r>
              <a:rPr lang="zh-CN" altLang="en-US" dirty="0" smtClean="0"/>
              <a:t>时：</a:t>
            </a:r>
            <a:r>
              <a:rPr lang="en-US" altLang="zh-CN" dirty="0" smtClean="0"/>
              <a:t>24</a:t>
            </a:r>
            <a:r>
              <a:rPr lang="zh-CN" altLang="en-US" dirty="0" smtClean="0"/>
              <a:t>进制</a:t>
            </a:r>
            <a:endParaRPr lang="en-US" altLang="zh-CN" dirty="0" smtClean="0"/>
          </a:p>
          <a:p>
            <a:r>
              <a:rPr lang="zh-CN" altLang="en-US" dirty="0" smtClean="0"/>
              <a:t>时</a:t>
            </a:r>
            <a:r>
              <a:rPr lang="en-US" altLang="zh-CN" dirty="0" smtClean="0">
                <a:sym typeface="Wingdings" pitchFamily="2" charset="2"/>
              </a:rPr>
              <a:t></a:t>
            </a:r>
            <a:r>
              <a:rPr lang="zh-CN" altLang="en-US" dirty="0" smtClean="0"/>
              <a:t>分</a:t>
            </a:r>
            <a:r>
              <a:rPr lang="en-US" altLang="zh-CN" dirty="0" smtClean="0">
                <a:sym typeface="Wingdings" pitchFamily="2" charset="2"/>
              </a:rPr>
              <a:t></a:t>
            </a:r>
            <a:r>
              <a:rPr lang="zh-CN" altLang="en-US" dirty="0" smtClean="0"/>
              <a:t>秒之间</a:t>
            </a:r>
            <a:r>
              <a:rPr lang="zh-CN" altLang="en-US" dirty="0" smtClean="0">
                <a:solidFill>
                  <a:srgbClr val="FF0000"/>
                </a:solidFill>
              </a:rPr>
              <a:t>异步</a:t>
            </a:r>
            <a:r>
              <a:rPr lang="zh-CN" altLang="en-US" dirty="0" smtClean="0"/>
              <a:t>进位的关系。</a:t>
            </a:r>
            <a:endParaRPr lang="en-US" altLang="zh-CN" dirty="0" smtClean="0"/>
          </a:p>
          <a:p>
            <a:r>
              <a:rPr lang="zh-CN" altLang="en-US" dirty="0" smtClean="0"/>
              <a:t>本设计要求显示       </a:t>
            </a:r>
            <a:r>
              <a:rPr lang="zh-CN" altLang="en-US" dirty="0" smtClean="0">
                <a:solidFill>
                  <a:srgbClr val="FF0000"/>
                </a:solidFill>
              </a:rPr>
              <a:t>时：分</a:t>
            </a:r>
            <a:endParaRPr lang="en-US" altLang="zh-CN" dirty="0" smtClean="0">
              <a:solidFill>
                <a:srgbClr val="FF0000"/>
              </a:solidFill>
            </a:endParaRPr>
          </a:p>
          <a:p>
            <a:endParaRPr lang="zh-CN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93439"/>
            <a:ext cx="8410390" cy="31531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32086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循环计数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726976"/>
          </a:xfrm>
        </p:spPr>
        <p:txBody>
          <a:bodyPr/>
          <a:lstStyle/>
          <a:p>
            <a:pPr fontAlgn="t"/>
            <a:r>
              <a:rPr lang="zh-CN" altLang="en-US" dirty="0" smtClean="0"/>
              <a:t>说到计数，我们应该立刻想到</a:t>
            </a:r>
            <a:r>
              <a:rPr lang="en-US" altLang="zh-CN" dirty="0" smtClean="0"/>
              <a:t>161</a:t>
            </a:r>
            <a:r>
              <a:rPr lang="zh-CN" altLang="en-US" dirty="0" smtClean="0"/>
              <a:t>计数器芯片</a:t>
            </a:r>
            <a:endParaRPr lang="zh-CN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921504"/>
            <a:ext cx="2724150" cy="289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1694" y="1844824"/>
            <a:ext cx="5563502" cy="30985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1753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循环计数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726976"/>
          </a:xfrm>
        </p:spPr>
        <p:txBody>
          <a:bodyPr/>
          <a:lstStyle/>
          <a:p>
            <a:pPr fontAlgn="t"/>
            <a:r>
              <a:rPr lang="en-US" altLang="zh-CN" dirty="0" smtClean="0"/>
              <a:t>161</a:t>
            </a:r>
            <a:r>
              <a:rPr lang="zh-CN" altLang="en-US" dirty="0" smtClean="0"/>
              <a:t>的基本计数电路，</a:t>
            </a:r>
            <a:r>
              <a:rPr lang="en-US" altLang="zh-CN" dirty="0" smtClean="0"/>
              <a:t>16</a:t>
            </a:r>
            <a:r>
              <a:rPr lang="zh-CN" altLang="en-US" dirty="0" smtClean="0"/>
              <a:t>进制</a:t>
            </a:r>
            <a:endParaRPr lang="zh-CN" alt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340767"/>
            <a:ext cx="5781675" cy="3838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99066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任意进制的两种接法</a:t>
            </a:r>
            <a:endParaRPr lang="zh-CN" alt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556792"/>
            <a:ext cx="4283384" cy="280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558906"/>
            <a:ext cx="4308292" cy="2806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9374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60</a:t>
            </a:r>
            <a:r>
              <a:rPr lang="zh-CN" altLang="en-US" dirty="0" smtClean="0"/>
              <a:t>进</a:t>
            </a:r>
            <a:r>
              <a:rPr lang="zh-CN" altLang="en-US" dirty="0" smtClean="0"/>
              <a:t>制       </a:t>
            </a:r>
            <a:r>
              <a:rPr lang="en-US" altLang="zh-CN" dirty="0" smtClean="0"/>
              <a:t>00-09-10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62000" y="404664"/>
            <a:ext cx="7543800" cy="1296144"/>
          </a:xfrm>
        </p:spPr>
        <p:txBody>
          <a:bodyPr>
            <a:normAutofit fontScale="70000" lnSpcReduction="20000"/>
          </a:bodyPr>
          <a:lstStyle/>
          <a:p>
            <a:r>
              <a:rPr lang="zh-CN" altLang="en-US" dirty="0" smtClean="0"/>
              <a:t>有</a:t>
            </a:r>
            <a:r>
              <a:rPr lang="en-US" altLang="zh-CN" dirty="0" smtClean="0"/>
              <a:t>2</a:t>
            </a:r>
            <a:r>
              <a:rPr lang="zh-CN" altLang="en-US" dirty="0" smtClean="0"/>
              <a:t>位，应该用</a:t>
            </a:r>
            <a:r>
              <a:rPr lang="en-US" altLang="zh-CN" dirty="0" smtClean="0"/>
              <a:t>2</a:t>
            </a:r>
            <a:r>
              <a:rPr lang="zh-CN" altLang="en-US" dirty="0" smtClean="0"/>
              <a:t>片</a:t>
            </a:r>
            <a:r>
              <a:rPr lang="en-US" altLang="zh-CN" dirty="0" smtClean="0"/>
              <a:t>161</a:t>
            </a:r>
            <a:r>
              <a:rPr lang="zh-CN" altLang="en-US" dirty="0" smtClean="0"/>
              <a:t>芯片，个位是</a:t>
            </a:r>
            <a:r>
              <a:rPr lang="en-US" altLang="zh-CN" dirty="0" smtClean="0"/>
              <a:t>10</a:t>
            </a:r>
            <a:r>
              <a:rPr lang="zh-CN" altLang="en-US" dirty="0" smtClean="0"/>
              <a:t>进制，十位是</a:t>
            </a:r>
            <a:r>
              <a:rPr lang="en-US" altLang="zh-CN" dirty="0" smtClean="0"/>
              <a:t>6</a:t>
            </a:r>
            <a:r>
              <a:rPr lang="zh-CN" altLang="en-US" dirty="0" smtClean="0"/>
              <a:t>进制。</a:t>
            </a:r>
            <a:endParaRPr lang="en-US" altLang="zh-CN" dirty="0" smtClean="0"/>
          </a:p>
          <a:p>
            <a:r>
              <a:rPr lang="zh-CN" altLang="en-US" b="1" dirty="0" smtClean="0"/>
              <a:t>高位的计数脉冲由低位提供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r>
              <a:rPr lang="zh-CN" altLang="en-US" dirty="0" smtClean="0"/>
              <a:t>（对于</a:t>
            </a:r>
            <a:r>
              <a:rPr lang="en-US" altLang="zh-CN" dirty="0" smtClean="0"/>
              <a:t>60</a:t>
            </a:r>
            <a:r>
              <a:rPr lang="zh-CN" altLang="en-US" dirty="0" smtClean="0"/>
              <a:t>进制来说，</a:t>
            </a:r>
            <a:r>
              <a:rPr lang="zh-CN" altLang="en-US" dirty="0" smtClean="0">
                <a:solidFill>
                  <a:srgbClr val="FF0000"/>
                </a:solidFill>
              </a:rPr>
              <a:t>最多显示到</a:t>
            </a:r>
            <a:r>
              <a:rPr lang="en-US" altLang="zh-CN" dirty="0" smtClean="0">
                <a:solidFill>
                  <a:srgbClr val="FF0000"/>
                </a:solidFill>
              </a:rPr>
              <a:t>59</a:t>
            </a:r>
            <a:r>
              <a:rPr lang="zh-CN" altLang="en-US" dirty="0" smtClean="0"/>
              <a:t>）</a:t>
            </a:r>
            <a:endParaRPr lang="en-US" altLang="zh-CN" dirty="0" smtClean="0"/>
          </a:p>
          <a:p>
            <a:r>
              <a:rPr lang="zh-CN" altLang="en-US" dirty="0" smtClean="0"/>
              <a:t>“</a:t>
            </a:r>
            <a:r>
              <a:rPr lang="en-US" altLang="zh-CN" dirty="0" smtClean="0"/>
              <a:t>0</a:t>
            </a:r>
            <a:r>
              <a:rPr lang="zh-CN" altLang="en-US" dirty="0" smtClean="0"/>
              <a:t>”的计数脉冲由外部提供，</a:t>
            </a:r>
            <a:r>
              <a:rPr lang="en-US" altLang="zh-CN" dirty="0" smtClean="0"/>
              <a:t>1Hz</a:t>
            </a:r>
            <a:r>
              <a:rPr lang="zh-CN" altLang="en-US" dirty="0" smtClean="0"/>
              <a:t>，“</a:t>
            </a:r>
            <a:r>
              <a:rPr lang="en-US" altLang="zh-CN" dirty="0" smtClean="0"/>
              <a:t>6</a:t>
            </a:r>
            <a:r>
              <a:rPr lang="zh-CN" altLang="en-US" dirty="0" smtClean="0"/>
              <a:t>”的脉冲由“</a:t>
            </a:r>
            <a:r>
              <a:rPr lang="en-US" altLang="zh-CN" dirty="0"/>
              <a:t>0</a:t>
            </a:r>
            <a:r>
              <a:rPr lang="zh-CN" altLang="en-US" dirty="0" smtClean="0"/>
              <a:t>”提供。</a:t>
            </a:r>
            <a:r>
              <a:rPr lang="en-US" altLang="zh-CN" dirty="0" smtClean="0"/>
              <a:t>(</a:t>
            </a:r>
            <a:r>
              <a:rPr lang="zh-CN" altLang="en-US" b="1" dirty="0" smtClean="0">
                <a:solidFill>
                  <a:srgbClr val="FF0000"/>
                </a:solidFill>
              </a:rPr>
              <a:t>通过</a:t>
            </a:r>
            <a:r>
              <a:rPr lang="en-US" altLang="zh-CN" b="1" dirty="0" smtClean="0">
                <a:solidFill>
                  <a:srgbClr val="FF0000"/>
                </a:solidFill>
              </a:rPr>
              <a:t>U1:C</a:t>
            </a:r>
            <a:r>
              <a:rPr lang="zh-CN" altLang="en-US" b="1" dirty="0" smtClean="0">
                <a:solidFill>
                  <a:srgbClr val="FF0000"/>
                </a:solidFill>
              </a:rPr>
              <a:t>的</a:t>
            </a:r>
            <a:r>
              <a:rPr lang="en-US" altLang="zh-CN" b="1" dirty="0" smtClean="0">
                <a:solidFill>
                  <a:srgbClr val="FF0000"/>
                </a:solidFill>
              </a:rPr>
              <a:t>8</a:t>
            </a:r>
            <a:r>
              <a:rPr lang="zh-CN" altLang="en-US" b="1" dirty="0" smtClean="0">
                <a:solidFill>
                  <a:srgbClr val="FF0000"/>
                </a:solidFill>
              </a:rPr>
              <a:t>号脚的电平变化来理解进位脉冲的关系</a:t>
            </a:r>
            <a:r>
              <a:rPr lang="en-US" altLang="zh-CN" dirty="0" smtClean="0"/>
              <a:t>)</a:t>
            </a:r>
            <a:endParaRPr lang="zh-CN" alt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700808"/>
            <a:ext cx="7128792" cy="358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24720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24</a:t>
            </a:r>
            <a:r>
              <a:rPr lang="zh-CN" altLang="en-US" dirty="0" smtClean="0"/>
              <a:t>进制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1015008"/>
          </a:xfrm>
        </p:spPr>
        <p:txBody>
          <a:bodyPr>
            <a:normAutofit fontScale="77500" lnSpcReduction="20000"/>
          </a:bodyPr>
          <a:lstStyle/>
          <a:p>
            <a:r>
              <a:rPr lang="zh-CN" altLang="en-US" dirty="0" smtClean="0"/>
              <a:t>有</a:t>
            </a:r>
            <a:r>
              <a:rPr lang="en-US" altLang="zh-CN" dirty="0" smtClean="0"/>
              <a:t>2</a:t>
            </a:r>
            <a:r>
              <a:rPr lang="zh-CN" altLang="en-US" dirty="0" smtClean="0"/>
              <a:t>位，应该用</a:t>
            </a:r>
            <a:r>
              <a:rPr lang="en-US" altLang="zh-CN" dirty="0" smtClean="0"/>
              <a:t>2</a:t>
            </a:r>
            <a:r>
              <a:rPr lang="zh-CN" altLang="en-US" dirty="0" smtClean="0"/>
              <a:t>片</a:t>
            </a:r>
            <a:r>
              <a:rPr lang="en-US" altLang="zh-CN" dirty="0" smtClean="0"/>
              <a:t>161</a:t>
            </a:r>
            <a:r>
              <a:rPr lang="zh-CN" altLang="en-US" dirty="0" smtClean="0"/>
              <a:t>芯片，个位是</a:t>
            </a:r>
            <a:r>
              <a:rPr lang="en-US" altLang="zh-CN" dirty="0" smtClean="0"/>
              <a:t>10</a:t>
            </a:r>
            <a:r>
              <a:rPr lang="zh-CN" altLang="en-US" dirty="0" smtClean="0"/>
              <a:t>进制，十位是</a:t>
            </a:r>
            <a:r>
              <a:rPr lang="en-US" altLang="zh-CN" dirty="0" smtClean="0"/>
              <a:t>2</a:t>
            </a:r>
            <a:r>
              <a:rPr lang="zh-CN" altLang="en-US" dirty="0" smtClean="0"/>
              <a:t>进制。</a:t>
            </a:r>
            <a:endParaRPr lang="en-US" altLang="zh-CN" dirty="0" smtClean="0"/>
          </a:p>
          <a:p>
            <a:r>
              <a:rPr lang="zh-CN" altLang="en-US" dirty="0" smtClean="0"/>
              <a:t>但是计数到</a:t>
            </a:r>
            <a:r>
              <a:rPr lang="en-US" altLang="zh-CN" dirty="0" smtClean="0">
                <a:solidFill>
                  <a:srgbClr val="FF0000"/>
                </a:solidFill>
              </a:rPr>
              <a:t>24</a:t>
            </a:r>
            <a:r>
              <a:rPr lang="zh-CN" altLang="en-US" dirty="0" smtClean="0"/>
              <a:t>时，</a:t>
            </a:r>
            <a:r>
              <a:rPr lang="zh-CN" altLang="en-US" dirty="0" smtClean="0">
                <a:solidFill>
                  <a:srgbClr val="FF0000"/>
                </a:solidFill>
              </a:rPr>
              <a:t>必须清零</a:t>
            </a:r>
            <a:r>
              <a:rPr lang="zh-CN" altLang="en-US" dirty="0" smtClean="0"/>
              <a:t>。（最多显示</a:t>
            </a:r>
            <a:r>
              <a:rPr lang="en-US" altLang="zh-CN" dirty="0" smtClean="0">
                <a:solidFill>
                  <a:srgbClr val="FF0000"/>
                </a:solidFill>
              </a:rPr>
              <a:t>23</a:t>
            </a:r>
            <a:r>
              <a:rPr lang="zh-CN" altLang="en-US" dirty="0" smtClean="0"/>
              <a:t>）</a:t>
            </a:r>
            <a:endParaRPr lang="en-US" altLang="zh-CN" dirty="0"/>
          </a:p>
          <a:p>
            <a:r>
              <a:rPr lang="zh-CN" altLang="en-US" dirty="0" smtClean="0"/>
              <a:t>“</a:t>
            </a:r>
            <a:r>
              <a:rPr lang="en-US" altLang="zh-CN" dirty="0" smtClean="0"/>
              <a:t>2</a:t>
            </a:r>
            <a:r>
              <a:rPr lang="zh-CN" altLang="en-US" dirty="0" smtClean="0"/>
              <a:t>”的计数脉冲由“</a:t>
            </a:r>
            <a:r>
              <a:rPr lang="en-US" altLang="zh-CN" dirty="0" smtClean="0"/>
              <a:t>4</a:t>
            </a:r>
            <a:r>
              <a:rPr lang="zh-CN" altLang="en-US" dirty="0" smtClean="0"/>
              <a:t>”提供，“</a:t>
            </a:r>
            <a:r>
              <a:rPr lang="en-US" altLang="zh-CN" dirty="0" smtClean="0"/>
              <a:t>4</a:t>
            </a:r>
            <a:r>
              <a:rPr lang="zh-CN" altLang="en-US" dirty="0" smtClean="0"/>
              <a:t>”的脉冲由前面的“</a:t>
            </a:r>
            <a:r>
              <a:rPr lang="en-US" altLang="zh-CN" dirty="0" smtClean="0"/>
              <a:t>6</a:t>
            </a:r>
            <a:r>
              <a:rPr lang="zh-CN" altLang="en-US" dirty="0" smtClean="0"/>
              <a:t>”提供</a:t>
            </a:r>
            <a:endParaRPr lang="zh-CN" alt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700808"/>
            <a:ext cx="6234839" cy="36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22594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24+60</a:t>
            </a:r>
            <a:endParaRPr lang="zh-CN" alt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486354"/>
            <a:ext cx="4392488" cy="483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" name="直接连接符 8"/>
          <p:cNvCxnSpPr/>
          <p:nvPr/>
        </p:nvCxnSpPr>
        <p:spPr>
          <a:xfrm>
            <a:off x="4103948" y="4523372"/>
            <a:ext cx="46805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内容占位符 2"/>
          <p:cNvSpPr>
            <a:spLocks noGrp="1"/>
          </p:cNvSpPr>
          <p:nvPr>
            <p:ph idx="1"/>
          </p:nvPr>
        </p:nvSpPr>
        <p:spPr>
          <a:xfrm>
            <a:off x="6228184" y="692696"/>
            <a:ext cx="2304256" cy="2213052"/>
          </a:xfrm>
        </p:spPr>
        <p:txBody>
          <a:bodyPr>
            <a:normAutofit/>
          </a:bodyPr>
          <a:lstStyle/>
          <a:p>
            <a:r>
              <a:rPr lang="zh-CN" altLang="en-US" dirty="0" smtClean="0"/>
              <a:t>注意进位脉冲的关系与</a:t>
            </a:r>
            <a:r>
              <a:rPr lang="zh-CN" altLang="en-US" dirty="0" smtClean="0">
                <a:solidFill>
                  <a:srgbClr val="FF0000"/>
                </a:solidFill>
              </a:rPr>
              <a:t>时机（时机就是低位</a:t>
            </a:r>
            <a:r>
              <a:rPr lang="zh-CN" altLang="en-US" b="1" dirty="0" smtClean="0">
                <a:solidFill>
                  <a:srgbClr val="FF0000"/>
                </a:solidFill>
              </a:rPr>
              <a:t>清零</a:t>
            </a:r>
            <a:r>
              <a:rPr lang="zh-CN" altLang="en-US" dirty="0" smtClean="0">
                <a:solidFill>
                  <a:srgbClr val="FF0000"/>
                </a:solidFill>
              </a:rPr>
              <a:t>的瞬间）</a:t>
            </a:r>
            <a:endParaRPr lang="en-US" altLang="zh-CN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5874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数字的显示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55576" y="404664"/>
            <a:ext cx="7543800" cy="648072"/>
          </a:xfrm>
        </p:spPr>
        <p:txBody>
          <a:bodyPr/>
          <a:lstStyle/>
          <a:p>
            <a:r>
              <a:rPr lang="en-US" altLang="zh-CN" dirty="0" smtClean="0"/>
              <a:t>7</a:t>
            </a:r>
            <a:r>
              <a:rPr lang="zh-CN" altLang="en-US" dirty="0" smtClean="0"/>
              <a:t>段数码显示管</a:t>
            </a:r>
            <a:r>
              <a:rPr lang="en-US" altLang="zh-CN" dirty="0" smtClean="0"/>
              <a:t>+CD4511</a:t>
            </a:r>
            <a:endParaRPr lang="zh-CN" alt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980728"/>
            <a:ext cx="6087861" cy="43197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内容占位符 2"/>
          <p:cNvSpPr txBox="1">
            <a:spLocks/>
          </p:cNvSpPr>
          <p:nvPr/>
        </p:nvSpPr>
        <p:spPr>
          <a:xfrm>
            <a:off x="6505981" y="1041602"/>
            <a:ext cx="2304256" cy="4475629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9436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686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64592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90195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468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 smtClean="0">
                <a:solidFill>
                  <a:srgbClr val="FF0000"/>
                </a:solidFill>
              </a:rPr>
              <a:t>问题来了：</a:t>
            </a:r>
            <a:endParaRPr lang="en-US" altLang="zh-CN" dirty="0" smtClean="0">
              <a:solidFill>
                <a:srgbClr val="FF0000"/>
              </a:solidFill>
            </a:endParaRPr>
          </a:p>
          <a:p>
            <a:r>
              <a:rPr lang="zh-CN" altLang="en-US" dirty="0" smtClean="0">
                <a:solidFill>
                  <a:srgbClr val="FF0000"/>
                </a:solidFill>
              </a:rPr>
              <a:t>左边</a:t>
            </a:r>
            <a:r>
              <a:rPr lang="en-US" altLang="zh-CN" dirty="0" smtClean="0">
                <a:solidFill>
                  <a:srgbClr val="FF0000"/>
                </a:solidFill>
              </a:rPr>
              <a:t>24</a:t>
            </a:r>
            <a:r>
              <a:rPr lang="zh-CN" altLang="en-US" dirty="0" smtClean="0">
                <a:solidFill>
                  <a:srgbClr val="FF0000"/>
                </a:solidFill>
              </a:rPr>
              <a:t>进制电路</a:t>
            </a:r>
            <a:r>
              <a:rPr lang="en-US" altLang="zh-CN" dirty="0" smtClean="0">
                <a:solidFill>
                  <a:srgbClr val="FF0000"/>
                </a:solidFill>
              </a:rPr>
              <a:t>+</a:t>
            </a:r>
            <a:r>
              <a:rPr lang="zh-CN" altLang="en-US" dirty="0" smtClean="0">
                <a:solidFill>
                  <a:srgbClr val="FF0000"/>
                </a:solidFill>
              </a:rPr>
              <a:t>相似的</a:t>
            </a:r>
            <a:r>
              <a:rPr lang="en-US" altLang="zh-CN" dirty="0" smtClean="0">
                <a:solidFill>
                  <a:srgbClr val="FF0000"/>
                </a:solidFill>
              </a:rPr>
              <a:t>60</a:t>
            </a:r>
            <a:r>
              <a:rPr lang="zh-CN" altLang="en-US" dirty="0" smtClean="0">
                <a:solidFill>
                  <a:srgbClr val="FF0000"/>
                </a:solidFill>
              </a:rPr>
              <a:t>进制电路，简单的数字钟就实现了！</a:t>
            </a:r>
            <a:endParaRPr lang="en-US" altLang="zh-CN" dirty="0" smtClean="0">
              <a:solidFill>
                <a:srgbClr val="FF0000"/>
              </a:solidFill>
            </a:endParaRPr>
          </a:p>
          <a:p>
            <a:r>
              <a:rPr lang="zh-CN" altLang="en-US" dirty="0" smtClean="0">
                <a:solidFill>
                  <a:srgbClr val="FF0000"/>
                </a:solidFill>
              </a:rPr>
              <a:t>这太</a:t>
            </a:r>
            <a:r>
              <a:rPr lang="en-US" altLang="zh-CN" dirty="0" smtClean="0">
                <a:solidFill>
                  <a:srgbClr val="FF0000"/>
                </a:solidFill>
              </a:rPr>
              <a:t>easy</a:t>
            </a:r>
            <a:r>
              <a:rPr lang="zh-CN" altLang="en-US" dirty="0" smtClean="0">
                <a:solidFill>
                  <a:srgbClr val="FF0000"/>
                </a:solidFill>
              </a:rPr>
              <a:t>了，体现不出大家的实力及本课程设计的价值。</a:t>
            </a:r>
            <a:endParaRPr lang="en-US" altLang="zh-CN" dirty="0" smtClean="0">
              <a:solidFill>
                <a:srgbClr val="FF0000"/>
              </a:solidFill>
            </a:endParaRPr>
          </a:p>
          <a:p>
            <a:r>
              <a:rPr lang="en-US" altLang="zh-CN" dirty="0" smtClean="0">
                <a:solidFill>
                  <a:srgbClr val="FF0000"/>
                </a:solidFill>
              </a:rPr>
              <a:t>Let’s go on</a:t>
            </a:r>
            <a:r>
              <a:rPr lang="zh-CN" altLang="en-US" dirty="0" smtClean="0">
                <a:solidFill>
                  <a:srgbClr val="FF0000"/>
                </a:solidFill>
              </a:rPr>
              <a:t>！</a:t>
            </a:r>
            <a:endParaRPr lang="en-US" altLang="zh-CN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8664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7194376" cy="1600200"/>
          </a:xfrm>
        </p:spPr>
        <p:txBody>
          <a:bodyPr>
            <a:normAutofit fontScale="90000"/>
          </a:bodyPr>
          <a:lstStyle/>
          <a:p>
            <a:r>
              <a:rPr lang="zh-CN" altLang="en-US" dirty="0" smtClean="0"/>
              <a:t>扫描法显示</a:t>
            </a:r>
            <a:r>
              <a:rPr lang="en-US" altLang="zh-CN" dirty="0" smtClean="0"/>
              <a:t>7</a:t>
            </a:r>
            <a:r>
              <a:rPr lang="zh-CN" altLang="en-US" dirty="0" smtClean="0"/>
              <a:t>段</a:t>
            </a:r>
            <a:r>
              <a:rPr lang="en-US" altLang="zh-CN" dirty="0" smtClean="0"/>
              <a:t>4</a:t>
            </a:r>
            <a:r>
              <a:rPr lang="zh-CN" altLang="en-US" dirty="0" smtClean="0"/>
              <a:t>位数码管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55576" y="3356992"/>
            <a:ext cx="7543800" cy="1800200"/>
          </a:xfrm>
        </p:spPr>
        <p:txBody>
          <a:bodyPr>
            <a:normAutofit fontScale="85000" lnSpcReduction="20000"/>
          </a:bodyPr>
          <a:lstStyle/>
          <a:p>
            <a:r>
              <a:rPr lang="en-US" altLang="zh-CN" dirty="0" smtClean="0"/>
              <a:t>1,2,3,4</a:t>
            </a:r>
            <a:r>
              <a:rPr lang="zh-CN" altLang="en-US" dirty="0"/>
              <a:t>管</a:t>
            </a:r>
            <a:r>
              <a:rPr lang="zh-CN" altLang="en-US" dirty="0" smtClean="0"/>
              <a:t>脚为各自的“地”，共用</a:t>
            </a:r>
            <a:r>
              <a:rPr lang="en-US" altLang="zh-CN" dirty="0" err="1" smtClean="0"/>
              <a:t>abcdefg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r>
              <a:rPr lang="zh-CN" altLang="en-US" dirty="0" smtClean="0"/>
              <a:t>给</a:t>
            </a:r>
            <a:r>
              <a:rPr lang="en-US" altLang="zh-CN" dirty="0" smtClean="0"/>
              <a:t>1</a:t>
            </a:r>
            <a:r>
              <a:rPr lang="zh-CN" altLang="en-US" dirty="0" smtClean="0"/>
              <a:t>号管脚提供低电平，</a:t>
            </a:r>
            <a:r>
              <a:rPr lang="en-US" altLang="zh-CN" dirty="0" smtClean="0"/>
              <a:t>1</a:t>
            </a:r>
            <a:r>
              <a:rPr lang="zh-CN" altLang="en-US" dirty="0" smtClean="0"/>
              <a:t>号数码管正常显示。如果</a:t>
            </a:r>
            <a:r>
              <a:rPr lang="en-US" altLang="zh-CN" dirty="0" smtClean="0"/>
              <a:t>1234</a:t>
            </a:r>
            <a:r>
              <a:rPr lang="zh-CN" altLang="en-US" dirty="0" smtClean="0"/>
              <a:t>同时低电平，则同时工作，且显示相同的数字，如果轮流给</a:t>
            </a:r>
            <a:r>
              <a:rPr lang="en-US" altLang="zh-CN" dirty="0" smtClean="0"/>
              <a:t>1234</a:t>
            </a:r>
            <a:r>
              <a:rPr lang="zh-CN" altLang="en-US" dirty="0" smtClean="0"/>
              <a:t>低电平，数码管则轮流显示。在轮流的“时机”，给予不同的</a:t>
            </a:r>
            <a:r>
              <a:rPr lang="en-US" altLang="zh-CN" dirty="0" err="1" smtClean="0"/>
              <a:t>abcdefg</a:t>
            </a:r>
            <a:r>
              <a:rPr lang="zh-CN" altLang="en-US" dirty="0" smtClean="0"/>
              <a:t>，则显示不同的数字。</a:t>
            </a:r>
            <a:endParaRPr lang="en-US" altLang="zh-CN" dirty="0" smtClean="0"/>
          </a:p>
          <a:p>
            <a:r>
              <a:rPr lang="zh-CN" altLang="en-US" dirty="0" smtClean="0"/>
              <a:t>扫描法的本质是快速轮流显示，欺骗肉眼</a:t>
            </a:r>
            <a:endParaRPr lang="zh-CN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764704"/>
            <a:ext cx="6105525" cy="2400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371600"/>
            <a:ext cx="3762375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984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7194376" cy="1600200"/>
          </a:xfrm>
        </p:spPr>
        <p:txBody>
          <a:bodyPr>
            <a:normAutofit fontScale="90000"/>
          </a:bodyPr>
          <a:lstStyle/>
          <a:p>
            <a:r>
              <a:rPr lang="zh-CN" altLang="en-US" dirty="0" smtClean="0"/>
              <a:t>扫描法显示</a:t>
            </a:r>
            <a:r>
              <a:rPr lang="en-US" altLang="zh-CN" dirty="0" smtClean="0"/>
              <a:t>7</a:t>
            </a:r>
            <a:r>
              <a:rPr lang="zh-CN" altLang="en-US" dirty="0" smtClean="0"/>
              <a:t>段</a:t>
            </a:r>
            <a:r>
              <a:rPr lang="en-US" altLang="zh-CN" dirty="0" smtClean="0"/>
              <a:t>4</a:t>
            </a:r>
            <a:r>
              <a:rPr lang="zh-CN" altLang="en-US" dirty="0" smtClean="0"/>
              <a:t>位数码管</a:t>
            </a:r>
            <a:endParaRPr lang="zh-CN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2385" y="836711"/>
            <a:ext cx="5885273" cy="23137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23528" y="1556792"/>
            <a:ext cx="3384376" cy="792088"/>
          </a:xfrm>
        </p:spPr>
        <p:txBody>
          <a:bodyPr>
            <a:normAutofit fontScale="85000" lnSpcReduction="10000"/>
          </a:bodyPr>
          <a:lstStyle/>
          <a:p>
            <a:r>
              <a:rPr lang="zh-CN" altLang="en-US" dirty="0" smtClean="0"/>
              <a:t>既然要轮流给</a:t>
            </a:r>
            <a:r>
              <a:rPr lang="en-US" altLang="zh-CN" dirty="0" smtClean="0"/>
              <a:t>1234</a:t>
            </a:r>
            <a:r>
              <a:rPr lang="zh-CN" altLang="en-US" dirty="0" smtClean="0"/>
              <a:t>低电平，则立刻想到</a:t>
            </a:r>
            <a:r>
              <a:rPr lang="en-US" altLang="zh-CN" dirty="0" smtClean="0"/>
              <a:t>138</a:t>
            </a:r>
            <a:r>
              <a:rPr lang="zh-CN" altLang="en-US" dirty="0" smtClean="0"/>
              <a:t>译码器。</a:t>
            </a:r>
            <a:endParaRPr lang="en-US" altLang="zh-CN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6" y="2274310"/>
            <a:ext cx="4086225" cy="2333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3163670"/>
            <a:ext cx="2628900" cy="2219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内容占位符 2"/>
          <p:cNvSpPr txBox="1">
            <a:spLocks/>
          </p:cNvSpPr>
          <p:nvPr/>
        </p:nvSpPr>
        <p:spPr>
          <a:xfrm>
            <a:off x="323528" y="4581128"/>
            <a:ext cx="3384376" cy="792088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 fontScale="70000" lnSpcReduction="20000"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9436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686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64592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90195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468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 smtClean="0"/>
              <a:t>只需</a:t>
            </a:r>
            <a:r>
              <a:rPr lang="en-US" altLang="zh-CN" dirty="0" smtClean="0"/>
              <a:t>Y0-Y3</a:t>
            </a:r>
            <a:r>
              <a:rPr lang="zh-CN" altLang="en-US" dirty="0" smtClean="0"/>
              <a:t>四位即可。</a:t>
            </a:r>
            <a:endParaRPr lang="en-US" altLang="zh-CN" dirty="0" smtClean="0"/>
          </a:p>
          <a:p>
            <a:r>
              <a:rPr lang="zh-CN" altLang="en-US" dirty="0" smtClean="0"/>
              <a:t>思考：难道你要手动输入</a:t>
            </a:r>
            <a:r>
              <a:rPr lang="en-US" altLang="zh-CN" dirty="0" smtClean="0"/>
              <a:t>ABC</a:t>
            </a:r>
            <a:r>
              <a:rPr lang="zh-CN" altLang="en-US" dirty="0" smtClean="0"/>
              <a:t>？</a:t>
            </a:r>
            <a:r>
              <a:rPr lang="en-US" altLang="zh-CN" dirty="0" smtClean="0"/>
              <a:t>Low</a:t>
            </a:r>
            <a:r>
              <a:rPr lang="zh-CN" altLang="en-US" dirty="0" smtClean="0"/>
              <a:t>吗？你手速够吗？</a:t>
            </a:r>
            <a:endParaRPr lang="en-US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1184079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7194376" cy="1600200"/>
          </a:xfrm>
        </p:spPr>
        <p:txBody>
          <a:bodyPr>
            <a:normAutofit fontScale="90000"/>
          </a:bodyPr>
          <a:lstStyle/>
          <a:p>
            <a:r>
              <a:rPr lang="zh-CN" altLang="en-US" dirty="0" smtClean="0"/>
              <a:t>扫描法显示</a:t>
            </a:r>
            <a:r>
              <a:rPr lang="en-US" altLang="zh-CN" dirty="0" smtClean="0"/>
              <a:t>7</a:t>
            </a:r>
            <a:r>
              <a:rPr lang="zh-CN" altLang="en-US" dirty="0" smtClean="0"/>
              <a:t>段</a:t>
            </a:r>
            <a:r>
              <a:rPr lang="en-US" altLang="zh-CN" dirty="0" smtClean="0"/>
              <a:t>4</a:t>
            </a:r>
            <a:r>
              <a:rPr lang="zh-CN" altLang="en-US" dirty="0" smtClean="0"/>
              <a:t>位数码管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79512" y="1710557"/>
            <a:ext cx="2736304" cy="1440160"/>
          </a:xfrm>
        </p:spPr>
        <p:txBody>
          <a:bodyPr>
            <a:normAutofit fontScale="70000" lnSpcReduction="20000"/>
          </a:bodyPr>
          <a:lstStyle/>
          <a:p>
            <a:r>
              <a:rPr lang="en-US" altLang="zh-CN" dirty="0" smtClean="0"/>
              <a:t>CBA</a:t>
            </a:r>
            <a:r>
              <a:rPr lang="zh-CN" altLang="en-US" dirty="0" smtClean="0"/>
              <a:t>：</a:t>
            </a:r>
            <a:r>
              <a:rPr lang="en-US" altLang="zh-CN" dirty="0" smtClean="0"/>
              <a:t>000-011</a:t>
            </a:r>
            <a:r>
              <a:rPr lang="zh-CN" altLang="en-US" dirty="0" smtClean="0"/>
              <a:t>：</a:t>
            </a:r>
            <a:r>
              <a:rPr lang="en-US" altLang="zh-CN" dirty="0" smtClean="0"/>
              <a:t>Y0-Y3</a:t>
            </a:r>
            <a:endParaRPr lang="en-US" altLang="zh-CN" dirty="0" smtClean="0"/>
          </a:p>
          <a:p>
            <a:r>
              <a:rPr lang="zh-CN" altLang="en-US" dirty="0"/>
              <a:t>又是</a:t>
            </a:r>
            <a:r>
              <a:rPr lang="zh-CN" altLang="en-US" dirty="0" smtClean="0"/>
              <a:t>循环计数，</a:t>
            </a:r>
            <a:r>
              <a:rPr lang="en-US" altLang="zh-CN" dirty="0" smtClean="0">
                <a:solidFill>
                  <a:srgbClr val="FF0000"/>
                </a:solidFill>
              </a:rPr>
              <a:t>4</a:t>
            </a:r>
            <a:r>
              <a:rPr lang="zh-CN" altLang="en-US" dirty="0" smtClean="0">
                <a:solidFill>
                  <a:srgbClr val="FF0000"/>
                </a:solidFill>
              </a:rPr>
              <a:t>进制</a:t>
            </a:r>
            <a:endParaRPr lang="en-US" altLang="zh-CN" dirty="0" smtClean="0">
              <a:solidFill>
                <a:srgbClr val="FF0000"/>
              </a:solidFill>
            </a:endParaRPr>
          </a:p>
          <a:p>
            <a:r>
              <a:rPr lang="zh-CN" altLang="en-US" dirty="0" smtClean="0"/>
              <a:t>你又想到了</a:t>
            </a:r>
            <a:r>
              <a:rPr lang="en-US" altLang="zh-CN" dirty="0" smtClean="0"/>
              <a:t>161</a:t>
            </a:r>
            <a:r>
              <a:rPr lang="zh-CN" altLang="en-US" dirty="0" smtClean="0"/>
              <a:t>计数器</a:t>
            </a:r>
            <a:endParaRPr lang="en-US" altLang="zh-CN" dirty="0" smtClean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7302" y="1268760"/>
            <a:ext cx="5976664" cy="37639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6989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7194376" cy="1600200"/>
          </a:xfrm>
        </p:spPr>
        <p:txBody>
          <a:bodyPr>
            <a:normAutofit fontScale="90000"/>
          </a:bodyPr>
          <a:lstStyle/>
          <a:p>
            <a:r>
              <a:rPr lang="zh-CN" altLang="en-US" dirty="0" smtClean="0"/>
              <a:t>扫描法显示</a:t>
            </a:r>
            <a:r>
              <a:rPr lang="en-US" altLang="zh-CN" dirty="0" smtClean="0"/>
              <a:t>7</a:t>
            </a:r>
            <a:r>
              <a:rPr lang="zh-CN" altLang="en-US" dirty="0" smtClean="0"/>
              <a:t>段</a:t>
            </a:r>
            <a:r>
              <a:rPr lang="en-US" altLang="zh-CN" dirty="0" smtClean="0"/>
              <a:t>4</a:t>
            </a:r>
            <a:r>
              <a:rPr lang="zh-CN" altLang="en-US" dirty="0" smtClean="0"/>
              <a:t>位数码管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51520" y="2276872"/>
            <a:ext cx="2736304" cy="792088"/>
          </a:xfrm>
        </p:spPr>
        <p:txBody>
          <a:bodyPr>
            <a:normAutofit fontScale="70000" lnSpcReduction="20000"/>
          </a:bodyPr>
          <a:lstStyle/>
          <a:p>
            <a:r>
              <a:rPr lang="zh-CN" altLang="en-US" dirty="0" smtClean="0"/>
              <a:t>一个完整的显示电路</a:t>
            </a:r>
            <a:endParaRPr lang="en-US" altLang="zh-CN" dirty="0" smtClean="0"/>
          </a:p>
          <a:p>
            <a:r>
              <a:rPr lang="zh-CN" altLang="en-US" dirty="0" smtClean="0"/>
              <a:t>剩下的就是处理正确显示数字的“时机”</a:t>
            </a:r>
            <a:endParaRPr lang="en-US" altLang="zh-CN" dirty="0" smtClean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116632"/>
            <a:ext cx="4408254" cy="5216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88905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51520" y="620688"/>
            <a:ext cx="3312368" cy="792088"/>
          </a:xfrm>
        </p:spPr>
        <p:txBody>
          <a:bodyPr>
            <a:normAutofit/>
          </a:bodyPr>
          <a:lstStyle/>
          <a:p>
            <a:r>
              <a:rPr lang="zh-CN" altLang="en-US" dirty="0" smtClean="0"/>
              <a:t>这个“时机”是什么？</a:t>
            </a:r>
            <a:endParaRPr lang="en-US" altLang="zh-CN" dirty="0" smtClean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8817882"/>
              </p:ext>
            </p:extLst>
          </p:nvPr>
        </p:nvGraphicFramePr>
        <p:xfrm>
          <a:off x="289080" y="1844824"/>
          <a:ext cx="856584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55720"/>
                <a:gridCol w="1618921"/>
                <a:gridCol w="1720104"/>
                <a:gridCol w="1618921"/>
                <a:gridCol w="165217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数码管编号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2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3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4</a:t>
                      </a:r>
                      <a:endParaRPr lang="zh-CN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显示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“</a:t>
                      </a:r>
                      <a:r>
                        <a:rPr lang="en-US" altLang="zh-CN" dirty="0" smtClean="0"/>
                        <a:t>2</a:t>
                      </a:r>
                      <a:r>
                        <a:rPr lang="zh-CN" altLang="en-US" dirty="0" smtClean="0"/>
                        <a:t>”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“</a:t>
                      </a:r>
                      <a:r>
                        <a:rPr lang="en-US" altLang="zh-CN" dirty="0" smtClean="0"/>
                        <a:t>4</a:t>
                      </a:r>
                      <a:r>
                        <a:rPr lang="zh-CN" altLang="en-US" dirty="0" smtClean="0"/>
                        <a:t>”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“</a:t>
                      </a:r>
                      <a:r>
                        <a:rPr lang="en-US" altLang="zh-CN" dirty="0" smtClean="0"/>
                        <a:t>6</a:t>
                      </a:r>
                      <a:r>
                        <a:rPr lang="zh-CN" altLang="en-US" dirty="0" smtClean="0"/>
                        <a:t>”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“</a:t>
                      </a:r>
                      <a:r>
                        <a:rPr lang="en-US" altLang="zh-CN" dirty="0" smtClean="0"/>
                        <a:t>0</a:t>
                      </a:r>
                      <a:r>
                        <a:rPr lang="zh-CN" altLang="en-US" dirty="0" smtClean="0"/>
                        <a:t>”</a:t>
                      </a:r>
                      <a:endParaRPr lang="zh-CN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138</a:t>
                      </a:r>
                      <a:r>
                        <a:rPr lang="zh-CN" altLang="en-US" dirty="0" smtClean="0"/>
                        <a:t>的</a:t>
                      </a:r>
                      <a:r>
                        <a:rPr lang="en-US" altLang="zh-CN" dirty="0" smtClean="0"/>
                        <a:t>CBA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000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001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010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011</a:t>
                      </a:r>
                      <a:endParaRPr lang="zh-CN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4511</a:t>
                      </a:r>
                      <a:r>
                        <a:rPr lang="zh-CN" altLang="en-US" dirty="0" smtClean="0"/>
                        <a:t>的</a:t>
                      </a:r>
                      <a:r>
                        <a:rPr lang="en-US" altLang="zh-CN" dirty="0" smtClean="0"/>
                        <a:t>DCBA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“</a:t>
                      </a:r>
                      <a:r>
                        <a:rPr lang="en-US" altLang="zh-CN" dirty="0" smtClean="0"/>
                        <a:t>2</a:t>
                      </a:r>
                      <a:r>
                        <a:rPr lang="zh-CN" altLang="en-US" dirty="0" smtClean="0"/>
                        <a:t>”的</a:t>
                      </a:r>
                      <a:r>
                        <a:rPr lang="en-US" altLang="zh-CN" dirty="0" smtClean="0"/>
                        <a:t>Q3-Q0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 smtClean="0"/>
                        <a:t>“</a:t>
                      </a:r>
                      <a:r>
                        <a:rPr lang="en-US" altLang="zh-CN" dirty="0" smtClean="0"/>
                        <a:t>4</a:t>
                      </a:r>
                      <a:r>
                        <a:rPr lang="zh-CN" altLang="en-US" dirty="0" smtClean="0"/>
                        <a:t>”的</a:t>
                      </a:r>
                      <a:r>
                        <a:rPr lang="en-US" altLang="zh-CN" dirty="0" smtClean="0"/>
                        <a:t>Q3-Q0</a:t>
                      </a:r>
                      <a:endParaRPr lang="zh-CN" alt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 smtClean="0"/>
                        <a:t>“</a:t>
                      </a:r>
                      <a:r>
                        <a:rPr lang="en-US" altLang="zh-CN" dirty="0" smtClean="0"/>
                        <a:t>6</a:t>
                      </a:r>
                      <a:r>
                        <a:rPr lang="zh-CN" altLang="en-US" dirty="0" smtClean="0"/>
                        <a:t>”的</a:t>
                      </a:r>
                      <a:r>
                        <a:rPr lang="en-US" altLang="zh-CN" dirty="0" smtClean="0"/>
                        <a:t>Q3-Q0</a:t>
                      </a:r>
                      <a:endParaRPr lang="zh-CN" alt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 smtClean="0"/>
                        <a:t>“</a:t>
                      </a:r>
                      <a:r>
                        <a:rPr lang="en-US" altLang="zh-CN" dirty="0" smtClean="0"/>
                        <a:t>0</a:t>
                      </a:r>
                      <a:r>
                        <a:rPr lang="zh-CN" altLang="en-US" dirty="0" smtClean="0"/>
                        <a:t>”的</a:t>
                      </a:r>
                      <a:r>
                        <a:rPr lang="en-US" altLang="zh-CN" dirty="0" smtClean="0"/>
                        <a:t>Q3-Q0</a:t>
                      </a:r>
                      <a:endParaRPr lang="zh-CN" altLang="en-US" dirty="0" smtClean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32656"/>
            <a:ext cx="3557546" cy="13985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789040"/>
            <a:ext cx="4329393" cy="20345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3391840"/>
            <a:ext cx="3456384" cy="2647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内容占位符 2"/>
          <p:cNvSpPr txBox="1">
            <a:spLocks/>
          </p:cNvSpPr>
          <p:nvPr/>
        </p:nvSpPr>
        <p:spPr>
          <a:xfrm>
            <a:off x="251520" y="5949280"/>
            <a:ext cx="6984776" cy="792088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9436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686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64592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90195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468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1" dirty="0" smtClean="0">
                <a:solidFill>
                  <a:srgbClr val="FF0000"/>
                </a:solidFill>
              </a:rPr>
              <a:t>只有一片</a:t>
            </a:r>
            <a:r>
              <a:rPr lang="en-US" altLang="zh-CN" b="1" dirty="0" smtClean="0">
                <a:solidFill>
                  <a:srgbClr val="FF0000"/>
                </a:solidFill>
              </a:rPr>
              <a:t>CD4511, 4</a:t>
            </a:r>
            <a:r>
              <a:rPr lang="zh-CN" altLang="en-US" b="1" dirty="0" smtClean="0">
                <a:solidFill>
                  <a:srgbClr val="FF0000"/>
                </a:solidFill>
              </a:rPr>
              <a:t>组</a:t>
            </a:r>
            <a:r>
              <a:rPr lang="en-US" altLang="zh-CN" b="1" dirty="0" smtClean="0">
                <a:solidFill>
                  <a:srgbClr val="FF0000"/>
                </a:solidFill>
              </a:rPr>
              <a:t>Q3-Q0</a:t>
            </a:r>
            <a:r>
              <a:rPr lang="zh-CN" altLang="en-US" b="1" dirty="0" smtClean="0">
                <a:solidFill>
                  <a:srgbClr val="FF0000"/>
                </a:solidFill>
              </a:rPr>
              <a:t>，怎么办？</a:t>
            </a:r>
            <a:endParaRPr lang="en-US" altLang="zh-CN" b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0372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51520" y="620688"/>
            <a:ext cx="3312368" cy="792088"/>
          </a:xfrm>
        </p:spPr>
        <p:txBody>
          <a:bodyPr>
            <a:normAutofit/>
          </a:bodyPr>
          <a:lstStyle/>
          <a:p>
            <a:r>
              <a:rPr lang="en-US" altLang="zh-CN" dirty="0" smtClean="0"/>
              <a:t>151</a:t>
            </a:r>
            <a:r>
              <a:rPr lang="zh-CN" altLang="en-US" dirty="0" smtClean="0"/>
              <a:t>数据选择器</a:t>
            </a:r>
            <a:endParaRPr lang="en-US" altLang="zh-CN" dirty="0" smtClean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32656"/>
            <a:ext cx="3557546" cy="13985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矩形 1"/>
          <p:cNvSpPr/>
          <p:nvPr/>
        </p:nvSpPr>
        <p:spPr>
          <a:xfrm>
            <a:off x="395536" y="2132856"/>
            <a:ext cx="1944216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 smtClean="0"/>
              <a:t>“</a:t>
            </a:r>
            <a:r>
              <a:rPr lang="en-US" altLang="zh-CN" sz="1400" dirty="0" smtClean="0"/>
              <a:t>2</a:t>
            </a:r>
            <a:r>
              <a:rPr lang="zh-CN" altLang="en-US" sz="1400" dirty="0" smtClean="0"/>
              <a:t>”：</a:t>
            </a:r>
            <a:r>
              <a:rPr lang="en-US" altLang="zh-CN" sz="1400" dirty="0" smtClean="0"/>
              <a:t>Q3 Q2 Q1 Q0</a:t>
            </a:r>
            <a:endParaRPr lang="zh-CN" altLang="en-US" sz="1400" dirty="0"/>
          </a:p>
        </p:txBody>
      </p:sp>
      <p:sp>
        <p:nvSpPr>
          <p:cNvPr id="12" name="矩形 11"/>
          <p:cNvSpPr/>
          <p:nvPr/>
        </p:nvSpPr>
        <p:spPr>
          <a:xfrm>
            <a:off x="2531773" y="2132856"/>
            <a:ext cx="1944216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 smtClean="0"/>
              <a:t>“</a:t>
            </a:r>
            <a:r>
              <a:rPr lang="en-US" altLang="zh-CN" sz="1400" dirty="0" smtClean="0"/>
              <a:t>4</a:t>
            </a:r>
            <a:r>
              <a:rPr lang="zh-CN" altLang="en-US" sz="1400" dirty="0" smtClean="0"/>
              <a:t>”：</a:t>
            </a:r>
            <a:r>
              <a:rPr lang="en-US" altLang="zh-CN" sz="1400" dirty="0" smtClean="0"/>
              <a:t>Q3 Q2 Q1 Q0</a:t>
            </a:r>
            <a:endParaRPr lang="zh-CN" altLang="en-US" sz="1400" dirty="0"/>
          </a:p>
        </p:txBody>
      </p:sp>
      <p:sp>
        <p:nvSpPr>
          <p:cNvPr id="13" name="矩形 12"/>
          <p:cNvSpPr/>
          <p:nvPr/>
        </p:nvSpPr>
        <p:spPr>
          <a:xfrm>
            <a:off x="4668010" y="2132856"/>
            <a:ext cx="1944216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 smtClean="0"/>
              <a:t>“</a:t>
            </a:r>
            <a:r>
              <a:rPr lang="en-US" altLang="zh-CN" sz="1400" dirty="0" smtClean="0"/>
              <a:t>6</a:t>
            </a:r>
            <a:r>
              <a:rPr lang="zh-CN" altLang="en-US" sz="1400" dirty="0" smtClean="0"/>
              <a:t>”：</a:t>
            </a:r>
            <a:r>
              <a:rPr lang="en-US" altLang="zh-CN" sz="1400" dirty="0" smtClean="0"/>
              <a:t>Q3 Q2 Q1 Q0</a:t>
            </a:r>
            <a:endParaRPr lang="zh-CN" altLang="en-US" sz="1400" dirty="0"/>
          </a:p>
        </p:txBody>
      </p:sp>
      <p:sp>
        <p:nvSpPr>
          <p:cNvPr id="14" name="矩形 13"/>
          <p:cNvSpPr/>
          <p:nvPr/>
        </p:nvSpPr>
        <p:spPr>
          <a:xfrm>
            <a:off x="6804248" y="2132856"/>
            <a:ext cx="1944216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 smtClean="0"/>
              <a:t>“</a:t>
            </a:r>
            <a:r>
              <a:rPr lang="en-US" altLang="zh-CN" sz="1400" dirty="0" smtClean="0"/>
              <a:t>0</a:t>
            </a:r>
            <a:r>
              <a:rPr lang="zh-CN" altLang="en-US" sz="1400" dirty="0" smtClean="0"/>
              <a:t>”：</a:t>
            </a:r>
            <a:r>
              <a:rPr lang="en-US" altLang="zh-CN" sz="1400" dirty="0" smtClean="0"/>
              <a:t>Q3 Q2 Q1 Q0</a:t>
            </a:r>
            <a:endParaRPr lang="zh-CN" altLang="en-US" sz="1400" dirty="0"/>
          </a:p>
        </p:txBody>
      </p:sp>
      <p:sp>
        <p:nvSpPr>
          <p:cNvPr id="15" name="矩形 14"/>
          <p:cNvSpPr/>
          <p:nvPr/>
        </p:nvSpPr>
        <p:spPr>
          <a:xfrm>
            <a:off x="3347864" y="4869160"/>
            <a:ext cx="2160240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 smtClean="0"/>
              <a:t>CD4511</a:t>
            </a:r>
            <a:r>
              <a:rPr lang="zh-CN" altLang="en-US" sz="1400" dirty="0" smtClean="0"/>
              <a:t>：</a:t>
            </a:r>
            <a:r>
              <a:rPr lang="en-US" altLang="zh-CN" sz="1400" dirty="0" smtClean="0"/>
              <a:t>D C B A</a:t>
            </a:r>
            <a:endParaRPr lang="zh-CN" altLang="en-US" sz="1400" dirty="0"/>
          </a:p>
        </p:txBody>
      </p:sp>
      <p:sp>
        <p:nvSpPr>
          <p:cNvPr id="20" name="矩形 19"/>
          <p:cNvSpPr/>
          <p:nvPr/>
        </p:nvSpPr>
        <p:spPr>
          <a:xfrm>
            <a:off x="386517" y="3429000"/>
            <a:ext cx="1944216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 smtClean="0"/>
              <a:t>151</a:t>
            </a:r>
            <a:r>
              <a:rPr lang="zh-CN" altLang="en-US" sz="1400" dirty="0" smtClean="0"/>
              <a:t>：</a:t>
            </a:r>
            <a:r>
              <a:rPr lang="en-US" altLang="zh-CN" sz="1400" dirty="0" smtClean="0"/>
              <a:t>X3 X2 X1 X0</a:t>
            </a:r>
            <a:endParaRPr lang="zh-CN" altLang="en-US" sz="1400" dirty="0"/>
          </a:p>
        </p:txBody>
      </p:sp>
      <p:sp>
        <p:nvSpPr>
          <p:cNvPr id="22" name="矩形 21"/>
          <p:cNvSpPr/>
          <p:nvPr/>
        </p:nvSpPr>
        <p:spPr>
          <a:xfrm>
            <a:off x="2545347" y="3429000"/>
            <a:ext cx="1944216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 smtClean="0"/>
              <a:t>151</a:t>
            </a:r>
            <a:r>
              <a:rPr lang="zh-CN" altLang="en-US" sz="1400" dirty="0" smtClean="0"/>
              <a:t>：</a:t>
            </a:r>
            <a:r>
              <a:rPr lang="en-US" altLang="zh-CN" sz="1400" dirty="0" smtClean="0"/>
              <a:t>X3 X2 X1 X0</a:t>
            </a:r>
            <a:endParaRPr lang="zh-CN" altLang="en-US" sz="1400" dirty="0"/>
          </a:p>
        </p:txBody>
      </p:sp>
      <p:sp>
        <p:nvSpPr>
          <p:cNvPr id="24" name="矩形 23"/>
          <p:cNvSpPr/>
          <p:nvPr/>
        </p:nvSpPr>
        <p:spPr>
          <a:xfrm>
            <a:off x="4692046" y="3436604"/>
            <a:ext cx="1944216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 smtClean="0"/>
              <a:t>151</a:t>
            </a:r>
            <a:r>
              <a:rPr lang="zh-CN" altLang="en-US" sz="1400" dirty="0" smtClean="0"/>
              <a:t>：</a:t>
            </a:r>
            <a:r>
              <a:rPr lang="en-US" altLang="zh-CN" sz="1400" dirty="0" smtClean="0"/>
              <a:t>X3 X2 X1 X0</a:t>
            </a:r>
            <a:endParaRPr lang="zh-CN" altLang="en-US" sz="1400" dirty="0"/>
          </a:p>
        </p:txBody>
      </p:sp>
      <p:sp>
        <p:nvSpPr>
          <p:cNvPr id="26" name="矩形 25"/>
          <p:cNvSpPr/>
          <p:nvPr/>
        </p:nvSpPr>
        <p:spPr>
          <a:xfrm>
            <a:off x="6876256" y="3445396"/>
            <a:ext cx="1944216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 smtClean="0"/>
              <a:t>151</a:t>
            </a:r>
            <a:r>
              <a:rPr lang="zh-CN" altLang="en-US" sz="1400" dirty="0" smtClean="0"/>
              <a:t>：</a:t>
            </a:r>
            <a:r>
              <a:rPr lang="en-US" altLang="zh-CN" sz="1400" dirty="0" smtClean="0"/>
              <a:t>X3 X2 X1 X0</a:t>
            </a:r>
            <a:endParaRPr lang="zh-CN" altLang="en-US" sz="14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288110"/>
            <a:ext cx="1504950" cy="2381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直接箭头连接符 4"/>
          <p:cNvCxnSpPr>
            <a:stCxn id="2" idx="2"/>
          </p:cNvCxnSpPr>
          <p:nvPr/>
        </p:nvCxnSpPr>
        <p:spPr>
          <a:xfrm>
            <a:off x="1367644" y="2492896"/>
            <a:ext cx="540060" cy="9361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箭头连接符 8"/>
          <p:cNvCxnSpPr/>
          <p:nvPr/>
        </p:nvCxnSpPr>
        <p:spPr>
          <a:xfrm>
            <a:off x="1637674" y="2492896"/>
            <a:ext cx="2430270" cy="9361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箭头连接符 10"/>
          <p:cNvCxnSpPr/>
          <p:nvPr/>
        </p:nvCxnSpPr>
        <p:spPr>
          <a:xfrm>
            <a:off x="1907704" y="2492896"/>
            <a:ext cx="4320480" cy="9361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箭头连接符 17"/>
          <p:cNvCxnSpPr/>
          <p:nvPr/>
        </p:nvCxnSpPr>
        <p:spPr>
          <a:xfrm>
            <a:off x="2195736" y="2492896"/>
            <a:ext cx="6264696" cy="9361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矩形 31"/>
          <p:cNvSpPr/>
          <p:nvPr/>
        </p:nvSpPr>
        <p:spPr>
          <a:xfrm>
            <a:off x="904941" y="3805436"/>
            <a:ext cx="858747" cy="1358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 smtClean="0"/>
              <a:t>Y</a:t>
            </a:r>
            <a:endParaRPr lang="zh-CN" altLang="en-US" sz="1400" dirty="0"/>
          </a:p>
        </p:txBody>
      </p:sp>
      <p:sp>
        <p:nvSpPr>
          <p:cNvPr id="34" name="矩形 33"/>
          <p:cNvSpPr/>
          <p:nvPr/>
        </p:nvSpPr>
        <p:spPr>
          <a:xfrm>
            <a:off x="3209197" y="3789040"/>
            <a:ext cx="858747" cy="1358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 smtClean="0"/>
              <a:t>Y</a:t>
            </a:r>
            <a:endParaRPr lang="zh-CN" altLang="en-US" sz="1400" dirty="0"/>
          </a:p>
        </p:txBody>
      </p:sp>
      <p:sp>
        <p:nvSpPr>
          <p:cNvPr id="35" name="矩形 34"/>
          <p:cNvSpPr/>
          <p:nvPr/>
        </p:nvSpPr>
        <p:spPr>
          <a:xfrm>
            <a:off x="5292080" y="3789040"/>
            <a:ext cx="858747" cy="1358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 smtClean="0"/>
              <a:t>Y</a:t>
            </a:r>
            <a:endParaRPr lang="zh-CN" altLang="en-US" sz="1400" dirty="0"/>
          </a:p>
        </p:txBody>
      </p:sp>
      <p:sp>
        <p:nvSpPr>
          <p:cNvPr id="37" name="矩形 36"/>
          <p:cNvSpPr/>
          <p:nvPr/>
        </p:nvSpPr>
        <p:spPr>
          <a:xfrm>
            <a:off x="7452320" y="3789040"/>
            <a:ext cx="858747" cy="1358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 smtClean="0"/>
              <a:t>Y</a:t>
            </a:r>
            <a:endParaRPr lang="zh-CN" altLang="en-US" sz="1400" dirty="0"/>
          </a:p>
        </p:txBody>
      </p:sp>
      <p:cxnSp>
        <p:nvCxnSpPr>
          <p:cNvPr id="29" name="直接箭头连接符 28"/>
          <p:cNvCxnSpPr>
            <a:stCxn id="32" idx="2"/>
          </p:cNvCxnSpPr>
          <p:nvPr/>
        </p:nvCxnSpPr>
        <p:spPr>
          <a:xfrm>
            <a:off x="1334315" y="3941254"/>
            <a:ext cx="2949653" cy="92790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箭头连接符 39"/>
          <p:cNvCxnSpPr/>
          <p:nvPr/>
        </p:nvCxnSpPr>
        <p:spPr>
          <a:xfrm>
            <a:off x="3638570" y="3941254"/>
            <a:ext cx="1029440" cy="92790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箭头连接符 42"/>
          <p:cNvCxnSpPr>
            <a:stCxn id="35" idx="2"/>
          </p:cNvCxnSpPr>
          <p:nvPr/>
        </p:nvCxnSpPr>
        <p:spPr>
          <a:xfrm flipH="1">
            <a:off x="4860032" y="3924858"/>
            <a:ext cx="861422" cy="94430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箭头连接符 44"/>
          <p:cNvCxnSpPr>
            <a:stCxn id="37" idx="2"/>
          </p:cNvCxnSpPr>
          <p:nvPr/>
        </p:nvCxnSpPr>
        <p:spPr>
          <a:xfrm flipH="1">
            <a:off x="5148064" y="3924858"/>
            <a:ext cx="2733630" cy="94430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6228184" y="4859868"/>
            <a:ext cx="26212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138</a:t>
            </a:r>
            <a:r>
              <a:rPr lang="zh-CN" altLang="en-US" dirty="0" smtClean="0"/>
              <a:t>和</a:t>
            </a:r>
            <a:r>
              <a:rPr lang="en-US" altLang="zh-CN" dirty="0" smtClean="0"/>
              <a:t>151</a:t>
            </a:r>
            <a:r>
              <a:rPr lang="zh-CN" altLang="en-US" dirty="0" smtClean="0"/>
              <a:t>的</a:t>
            </a:r>
            <a:r>
              <a:rPr lang="en-US" altLang="zh-CN" dirty="0" smtClean="0"/>
              <a:t>CBA</a:t>
            </a:r>
            <a:r>
              <a:rPr lang="zh-CN" altLang="en-US" dirty="0" smtClean="0"/>
              <a:t>：</a:t>
            </a:r>
            <a:r>
              <a:rPr lang="en-US" altLang="zh-CN" dirty="0" smtClean="0"/>
              <a:t>000</a:t>
            </a:r>
            <a:r>
              <a:rPr lang="zh-CN" altLang="en-US" dirty="0" smtClean="0"/>
              <a:t>时</a:t>
            </a:r>
            <a:endParaRPr lang="zh-CN" altLang="en-US" dirty="0"/>
          </a:p>
        </p:txBody>
      </p:sp>
      <p:sp>
        <p:nvSpPr>
          <p:cNvPr id="48" name="矩形 47"/>
          <p:cNvSpPr/>
          <p:nvPr/>
        </p:nvSpPr>
        <p:spPr>
          <a:xfrm>
            <a:off x="5220072" y="692696"/>
            <a:ext cx="526722" cy="792088"/>
          </a:xfrm>
          <a:prstGeom prst="rect">
            <a:avLst/>
          </a:prstGeom>
          <a:solidFill>
            <a:schemeClr val="accent1">
              <a:alpha val="4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/>
          </a:p>
        </p:txBody>
      </p:sp>
      <p:sp>
        <p:nvSpPr>
          <p:cNvPr id="28" name="TextBox 27"/>
          <p:cNvSpPr txBox="1"/>
          <p:nvPr/>
        </p:nvSpPr>
        <p:spPr>
          <a:xfrm>
            <a:off x="2545347" y="5805264"/>
            <a:ext cx="5275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138</a:t>
            </a:r>
            <a:r>
              <a:rPr lang="zh-CN" altLang="en-US" dirty="0" smtClean="0"/>
              <a:t>和</a:t>
            </a:r>
            <a:r>
              <a:rPr lang="en-US" altLang="zh-CN" dirty="0" smtClean="0"/>
              <a:t>151</a:t>
            </a:r>
            <a:r>
              <a:rPr lang="zh-CN" altLang="en-US" dirty="0" smtClean="0"/>
              <a:t>共用同一个</a:t>
            </a:r>
            <a:r>
              <a:rPr lang="en-US" altLang="zh-CN" dirty="0" smtClean="0"/>
              <a:t>CBA</a:t>
            </a:r>
            <a:r>
              <a:rPr lang="zh-CN" altLang="en-US" dirty="0" smtClean="0"/>
              <a:t>信号，达到数字同步显示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51045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51520" y="620688"/>
            <a:ext cx="3312368" cy="792088"/>
          </a:xfrm>
        </p:spPr>
        <p:txBody>
          <a:bodyPr>
            <a:normAutofit/>
          </a:bodyPr>
          <a:lstStyle/>
          <a:p>
            <a:r>
              <a:rPr lang="zh-CN" altLang="en-US" dirty="0" smtClean="0"/>
              <a:t>这个“时机”是什么？</a:t>
            </a:r>
            <a:endParaRPr lang="en-US" altLang="zh-CN" dirty="0" smtClean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32656"/>
            <a:ext cx="3557546" cy="13985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矩形 1"/>
          <p:cNvSpPr/>
          <p:nvPr/>
        </p:nvSpPr>
        <p:spPr>
          <a:xfrm>
            <a:off x="395536" y="2132856"/>
            <a:ext cx="1944216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 smtClean="0"/>
              <a:t>“</a:t>
            </a:r>
            <a:r>
              <a:rPr lang="en-US" altLang="zh-CN" sz="1400" dirty="0" smtClean="0"/>
              <a:t>2</a:t>
            </a:r>
            <a:r>
              <a:rPr lang="zh-CN" altLang="en-US" sz="1400" dirty="0" smtClean="0"/>
              <a:t>”：</a:t>
            </a:r>
            <a:r>
              <a:rPr lang="en-US" altLang="zh-CN" sz="1400" dirty="0" smtClean="0"/>
              <a:t>Q3 Q2 Q1 Q0</a:t>
            </a:r>
            <a:endParaRPr lang="zh-CN" altLang="en-US" sz="1400" dirty="0"/>
          </a:p>
        </p:txBody>
      </p:sp>
      <p:sp>
        <p:nvSpPr>
          <p:cNvPr id="12" name="矩形 11"/>
          <p:cNvSpPr/>
          <p:nvPr/>
        </p:nvSpPr>
        <p:spPr>
          <a:xfrm>
            <a:off x="2531773" y="2132856"/>
            <a:ext cx="1944216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 smtClean="0"/>
              <a:t>“</a:t>
            </a:r>
            <a:r>
              <a:rPr lang="en-US" altLang="zh-CN" sz="1400" dirty="0" smtClean="0"/>
              <a:t>4</a:t>
            </a:r>
            <a:r>
              <a:rPr lang="zh-CN" altLang="en-US" sz="1400" dirty="0" smtClean="0"/>
              <a:t>”：</a:t>
            </a:r>
            <a:r>
              <a:rPr lang="en-US" altLang="zh-CN" sz="1400" dirty="0" smtClean="0"/>
              <a:t>Q3 Q2 Q1 Q0</a:t>
            </a:r>
            <a:endParaRPr lang="zh-CN" altLang="en-US" sz="1400" dirty="0"/>
          </a:p>
        </p:txBody>
      </p:sp>
      <p:sp>
        <p:nvSpPr>
          <p:cNvPr id="13" name="矩形 12"/>
          <p:cNvSpPr/>
          <p:nvPr/>
        </p:nvSpPr>
        <p:spPr>
          <a:xfrm>
            <a:off x="4668010" y="2132856"/>
            <a:ext cx="1944216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 smtClean="0"/>
              <a:t>“</a:t>
            </a:r>
            <a:r>
              <a:rPr lang="en-US" altLang="zh-CN" sz="1400" dirty="0" smtClean="0"/>
              <a:t>6</a:t>
            </a:r>
            <a:r>
              <a:rPr lang="zh-CN" altLang="en-US" sz="1400" dirty="0" smtClean="0"/>
              <a:t>”：</a:t>
            </a:r>
            <a:r>
              <a:rPr lang="en-US" altLang="zh-CN" sz="1400" dirty="0" smtClean="0"/>
              <a:t>Q3 Q2 Q1 Q0</a:t>
            </a:r>
            <a:endParaRPr lang="zh-CN" altLang="en-US" sz="1400" dirty="0"/>
          </a:p>
        </p:txBody>
      </p:sp>
      <p:sp>
        <p:nvSpPr>
          <p:cNvPr id="14" name="矩形 13"/>
          <p:cNvSpPr/>
          <p:nvPr/>
        </p:nvSpPr>
        <p:spPr>
          <a:xfrm>
            <a:off x="6804248" y="2132856"/>
            <a:ext cx="1944216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 smtClean="0"/>
              <a:t>“</a:t>
            </a:r>
            <a:r>
              <a:rPr lang="en-US" altLang="zh-CN" sz="1400" dirty="0" smtClean="0"/>
              <a:t>0</a:t>
            </a:r>
            <a:r>
              <a:rPr lang="zh-CN" altLang="en-US" sz="1400" dirty="0" smtClean="0"/>
              <a:t>”：</a:t>
            </a:r>
            <a:r>
              <a:rPr lang="en-US" altLang="zh-CN" sz="1400" dirty="0" smtClean="0"/>
              <a:t>Q3 Q2 Q1 Q0</a:t>
            </a:r>
            <a:endParaRPr lang="zh-CN" altLang="en-US" sz="1400" dirty="0"/>
          </a:p>
        </p:txBody>
      </p:sp>
      <p:sp>
        <p:nvSpPr>
          <p:cNvPr id="15" name="矩形 14"/>
          <p:cNvSpPr/>
          <p:nvPr/>
        </p:nvSpPr>
        <p:spPr>
          <a:xfrm>
            <a:off x="3347864" y="4869160"/>
            <a:ext cx="2160240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 smtClean="0"/>
              <a:t>CD4511</a:t>
            </a:r>
            <a:r>
              <a:rPr lang="zh-CN" altLang="en-US" sz="1400" dirty="0" smtClean="0"/>
              <a:t>：</a:t>
            </a:r>
            <a:r>
              <a:rPr lang="en-US" altLang="zh-CN" sz="1400" dirty="0" smtClean="0"/>
              <a:t>D C B A</a:t>
            </a:r>
            <a:endParaRPr lang="zh-CN" altLang="en-US" sz="1400" dirty="0"/>
          </a:p>
        </p:txBody>
      </p:sp>
      <p:sp>
        <p:nvSpPr>
          <p:cNvPr id="20" name="矩形 19"/>
          <p:cNvSpPr/>
          <p:nvPr/>
        </p:nvSpPr>
        <p:spPr>
          <a:xfrm>
            <a:off x="386517" y="3429000"/>
            <a:ext cx="1944216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 smtClean="0"/>
              <a:t>151</a:t>
            </a:r>
            <a:r>
              <a:rPr lang="zh-CN" altLang="en-US" sz="1400" dirty="0" smtClean="0"/>
              <a:t>：</a:t>
            </a:r>
            <a:r>
              <a:rPr lang="en-US" altLang="zh-CN" sz="1400" dirty="0" smtClean="0"/>
              <a:t>X3 X2 X1 X0</a:t>
            </a:r>
            <a:endParaRPr lang="zh-CN" altLang="en-US" sz="1400" dirty="0"/>
          </a:p>
        </p:txBody>
      </p:sp>
      <p:sp>
        <p:nvSpPr>
          <p:cNvPr id="22" name="矩形 21"/>
          <p:cNvSpPr/>
          <p:nvPr/>
        </p:nvSpPr>
        <p:spPr>
          <a:xfrm>
            <a:off x="2545347" y="3429000"/>
            <a:ext cx="1944216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 smtClean="0"/>
              <a:t>151</a:t>
            </a:r>
            <a:r>
              <a:rPr lang="zh-CN" altLang="en-US" sz="1400" dirty="0" smtClean="0"/>
              <a:t>：</a:t>
            </a:r>
            <a:r>
              <a:rPr lang="en-US" altLang="zh-CN" sz="1400" dirty="0" smtClean="0"/>
              <a:t>X3 X2 X1 X0</a:t>
            </a:r>
            <a:endParaRPr lang="zh-CN" altLang="en-US" sz="1400" dirty="0"/>
          </a:p>
        </p:txBody>
      </p:sp>
      <p:sp>
        <p:nvSpPr>
          <p:cNvPr id="24" name="矩形 23"/>
          <p:cNvSpPr/>
          <p:nvPr/>
        </p:nvSpPr>
        <p:spPr>
          <a:xfrm>
            <a:off x="4692046" y="3436604"/>
            <a:ext cx="1944216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 smtClean="0"/>
              <a:t>151</a:t>
            </a:r>
            <a:r>
              <a:rPr lang="zh-CN" altLang="en-US" sz="1400" dirty="0" smtClean="0"/>
              <a:t>：</a:t>
            </a:r>
            <a:r>
              <a:rPr lang="en-US" altLang="zh-CN" sz="1400" dirty="0" smtClean="0"/>
              <a:t>X3 X2 X1 X0</a:t>
            </a:r>
            <a:endParaRPr lang="zh-CN" altLang="en-US" sz="1400" dirty="0"/>
          </a:p>
        </p:txBody>
      </p:sp>
      <p:sp>
        <p:nvSpPr>
          <p:cNvPr id="26" name="矩形 25"/>
          <p:cNvSpPr/>
          <p:nvPr/>
        </p:nvSpPr>
        <p:spPr>
          <a:xfrm>
            <a:off x="6876256" y="3445396"/>
            <a:ext cx="1944216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 smtClean="0"/>
              <a:t>151</a:t>
            </a:r>
            <a:r>
              <a:rPr lang="zh-CN" altLang="en-US" sz="1400" dirty="0" smtClean="0"/>
              <a:t>：</a:t>
            </a:r>
            <a:r>
              <a:rPr lang="en-US" altLang="zh-CN" sz="1400" dirty="0" smtClean="0"/>
              <a:t>X3 X2 X1 X0</a:t>
            </a:r>
            <a:endParaRPr lang="zh-CN" altLang="en-US" sz="14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288110"/>
            <a:ext cx="1504950" cy="2381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直接箭头连接符 4"/>
          <p:cNvCxnSpPr/>
          <p:nvPr/>
        </p:nvCxnSpPr>
        <p:spPr>
          <a:xfrm flipH="1">
            <a:off x="1763688" y="2492896"/>
            <a:ext cx="1584176" cy="9361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箭头连接符 8"/>
          <p:cNvCxnSpPr/>
          <p:nvPr/>
        </p:nvCxnSpPr>
        <p:spPr>
          <a:xfrm>
            <a:off x="3707904" y="2492896"/>
            <a:ext cx="144016" cy="9361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箭头连接符 10"/>
          <p:cNvCxnSpPr/>
          <p:nvPr/>
        </p:nvCxnSpPr>
        <p:spPr>
          <a:xfrm>
            <a:off x="3995936" y="2492896"/>
            <a:ext cx="1944216" cy="9361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箭头连接符 17"/>
          <p:cNvCxnSpPr/>
          <p:nvPr/>
        </p:nvCxnSpPr>
        <p:spPr>
          <a:xfrm>
            <a:off x="4283968" y="2492896"/>
            <a:ext cx="3845578" cy="9361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矩形 31"/>
          <p:cNvSpPr/>
          <p:nvPr/>
        </p:nvSpPr>
        <p:spPr>
          <a:xfrm>
            <a:off x="904941" y="3805436"/>
            <a:ext cx="858747" cy="1358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 smtClean="0"/>
              <a:t>Y</a:t>
            </a:r>
            <a:endParaRPr lang="zh-CN" altLang="en-US" sz="1400" dirty="0"/>
          </a:p>
        </p:txBody>
      </p:sp>
      <p:sp>
        <p:nvSpPr>
          <p:cNvPr id="34" name="矩形 33"/>
          <p:cNvSpPr/>
          <p:nvPr/>
        </p:nvSpPr>
        <p:spPr>
          <a:xfrm>
            <a:off x="3209197" y="3789040"/>
            <a:ext cx="858747" cy="1358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 smtClean="0"/>
              <a:t>Y</a:t>
            </a:r>
            <a:endParaRPr lang="zh-CN" altLang="en-US" sz="1400" dirty="0"/>
          </a:p>
        </p:txBody>
      </p:sp>
      <p:sp>
        <p:nvSpPr>
          <p:cNvPr id="35" name="矩形 34"/>
          <p:cNvSpPr/>
          <p:nvPr/>
        </p:nvSpPr>
        <p:spPr>
          <a:xfrm>
            <a:off x="5292080" y="3789040"/>
            <a:ext cx="858747" cy="1358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 smtClean="0"/>
              <a:t>Y</a:t>
            </a:r>
            <a:endParaRPr lang="zh-CN" altLang="en-US" sz="1400" dirty="0"/>
          </a:p>
        </p:txBody>
      </p:sp>
      <p:sp>
        <p:nvSpPr>
          <p:cNvPr id="37" name="矩形 36"/>
          <p:cNvSpPr/>
          <p:nvPr/>
        </p:nvSpPr>
        <p:spPr>
          <a:xfrm>
            <a:off x="7452320" y="3789040"/>
            <a:ext cx="858747" cy="1358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 smtClean="0"/>
              <a:t>Y</a:t>
            </a:r>
            <a:endParaRPr lang="zh-CN" altLang="en-US" sz="1400" dirty="0"/>
          </a:p>
        </p:txBody>
      </p:sp>
      <p:cxnSp>
        <p:nvCxnSpPr>
          <p:cNvPr id="29" name="直接箭头连接符 28"/>
          <p:cNvCxnSpPr>
            <a:stCxn id="32" idx="2"/>
          </p:cNvCxnSpPr>
          <p:nvPr/>
        </p:nvCxnSpPr>
        <p:spPr>
          <a:xfrm>
            <a:off x="1334315" y="3941254"/>
            <a:ext cx="2949653" cy="92790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箭头连接符 39"/>
          <p:cNvCxnSpPr/>
          <p:nvPr/>
        </p:nvCxnSpPr>
        <p:spPr>
          <a:xfrm>
            <a:off x="3638570" y="3941254"/>
            <a:ext cx="1029440" cy="92790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箭头连接符 42"/>
          <p:cNvCxnSpPr>
            <a:stCxn id="35" idx="2"/>
          </p:cNvCxnSpPr>
          <p:nvPr/>
        </p:nvCxnSpPr>
        <p:spPr>
          <a:xfrm flipH="1">
            <a:off x="4860032" y="3924858"/>
            <a:ext cx="861422" cy="94430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箭头连接符 44"/>
          <p:cNvCxnSpPr>
            <a:stCxn id="37" idx="2"/>
          </p:cNvCxnSpPr>
          <p:nvPr/>
        </p:nvCxnSpPr>
        <p:spPr>
          <a:xfrm flipH="1">
            <a:off x="5148064" y="3924858"/>
            <a:ext cx="2733630" cy="94430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6228184" y="4859868"/>
            <a:ext cx="26212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138</a:t>
            </a:r>
            <a:r>
              <a:rPr lang="zh-CN" altLang="en-US" dirty="0" smtClean="0"/>
              <a:t>和</a:t>
            </a:r>
            <a:r>
              <a:rPr lang="en-US" altLang="zh-CN" dirty="0" smtClean="0"/>
              <a:t>151</a:t>
            </a:r>
            <a:r>
              <a:rPr lang="zh-CN" altLang="en-US" dirty="0" smtClean="0"/>
              <a:t>的</a:t>
            </a:r>
            <a:r>
              <a:rPr lang="en-US" altLang="zh-CN" dirty="0" smtClean="0"/>
              <a:t>CBA</a:t>
            </a:r>
            <a:r>
              <a:rPr lang="zh-CN" altLang="en-US" dirty="0" smtClean="0"/>
              <a:t>：</a:t>
            </a:r>
            <a:r>
              <a:rPr lang="en-US" altLang="zh-CN" dirty="0" smtClean="0"/>
              <a:t>001</a:t>
            </a:r>
            <a:r>
              <a:rPr lang="zh-CN" altLang="en-US" dirty="0" smtClean="0"/>
              <a:t>时</a:t>
            </a:r>
            <a:endParaRPr lang="zh-CN" altLang="en-US" dirty="0"/>
          </a:p>
        </p:txBody>
      </p:sp>
      <p:sp>
        <p:nvSpPr>
          <p:cNvPr id="36" name="矩形 35"/>
          <p:cNvSpPr/>
          <p:nvPr/>
        </p:nvSpPr>
        <p:spPr>
          <a:xfrm>
            <a:off x="5796136" y="692696"/>
            <a:ext cx="526722" cy="792088"/>
          </a:xfrm>
          <a:prstGeom prst="rect">
            <a:avLst/>
          </a:prstGeom>
          <a:solidFill>
            <a:schemeClr val="accent1">
              <a:alpha val="4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/>
          </a:p>
        </p:txBody>
      </p:sp>
      <p:sp>
        <p:nvSpPr>
          <p:cNvPr id="38" name="TextBox 37"/>
          <p:cNvSpPr txBox="1"/>
          <p:nvPr/>
        </p:nvSpPr>
        <p:spPr>
          <a:xfrm>
            <a:off x="2545347" y="5805264"/>
            <a:ext cx="5275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138</a:t>
            </a:r>
            <a:r>
              <a:rPr lang="zh-CN" altLang="en-US" dirty="0" smtClean="0"/>
              <a:t>和</a:t>
            </a:r>
            <a:r>
              <a:rPr lang="en-US" altLang="zh-CN" dirty="0" smtClean="0"/>
              <a:t>151</a:t>
            </a:r>
            <a:r>
              <a:rPr lang="zh-CN" altLang="en-US" dirty="0" smtClean="0"/>
              <a:t>共用同一个</a:t>
            </a:r>
            <a:r>
              <a:rPr lang="en-US" altLang="zh-CN" dirty="0" smtClean="0"/>
              <a:t>CBA</a:t>
            </a:r>
            <a:r>
              <a:rPr lang="zh-CN" altLang="en-US" dirty="0" smtClean="0"/>
              <a:t>信号，达到数字同步显示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45328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07504" y="476672"/>
            <a:ext cx="3312368" cy="432048"/>
          </a:xfrm>
        </p:spPr>
        <p:txBody>
          <a:bodyPr>
            <a:normAutofit lnSpcReduction="10000"/>
          </a:bodyPr>
          <a:lstStyle/>
          <a:p>
            <a:r>
              <a:rPr lang="zh-CN" altLang="en-US" dirty="0" smtClean="0"/>
              <a:t>完整电路图</a:t>
            </a:r>
            <a:endParaRPr lang="en-US" altLang="zh-CN" dirty="0" smtClean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052736"/>
            <a:ext cx="8507623" cy="55277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90007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62000" y="1844824"/>
            <a:ext cx="6781800" cy="1600200"/>
          </a:xfrm>
        </p:spPr>
        <p:txBody>
          <a:bodyPr/>
          <a:lstStyle/>
          <a:p>
            <a:r>
              <a:rPr lang="zh-CN" altLang="en-US" dirty="0" smtClean="0"/>
              <a:t>第二部分：软件仿真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3136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Proteus</a:t>
            </a:r>
            <a:r>
              <a:rPr lang="zh-CN" altLang="en-US" dirty="0" smtClean="0"/>
              <a:t>操作讲解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例</a:t>
            </a:r>
            <a:r>
              <a:rPr lang="en-US" altLang="zh-CN" dirty="0" smtClean="0"/>
              <a:t>1 74HC00</a:t>
            </a:r>
            <a:r>
              <a:rPr lang="zh-CN" altLang="en-US" dirty="0" smtClean="0"/>
              <a:t>与非门测试，配合</a:t>
            </a:r>
            <a:r>
              <a:rPr lang="en-US" altLang="zh-CN" dirty="0" smtClean="0"/>
              <a:t>led-red</a:t>
            </a:r>
          </a:p>
          <a:p>
            <a:r>
              <a:rPr lang="zh-CN" altLang="en-US" dirty="0" smtClean="0"/>
              <a:t>例</a:t>
            </a:r>
            <a:r>
              <a:rPr lang="en-US" altLang="zh-CN" dirty="0" smtClean="0"/>
              <a:t>2 161</a:t>
            </a:r>
            <a:r>
              <a:rPr lang="zh-CN" altLang="en-US" dirty="0" smtClean="0"/>
              <a:t>计数器配合</a:t>
            </a:r>
            <a:r>
              <a:rPr lang="en-US" altLang="zh-CN" dirty="0" smtClean="0"/>
              <a:t>4511</a:t>
            </a:r>
            <a:r>
              <a:rPr lang="zh-CN" altLang="en-US" dirty="0" smtClean="0"/>
              <a:t>、数码管（</a:t>
            </a:r>
            <a:r>
              <a:rPr lang="en-US" altLang="zh-CN" dirty="0" smtClean="0"/>
              <a:t>+</a:t>
            </a:r>
            <a:r>
              <a:rPr lang="en-US" altLang="zh-CN" dirty="0" err="1" smtClean="0"/>
              <a:t>wirelabel</a:t>
            </a:r>
            <a:r>
              <a:rPr lang="zh-CN" altLang="en-US" dirty="0" smtClean="0"/>
              <a:t>）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57329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62000" y="1844824"/>
            <a:ext cx="8202488" cy="1600200"/>
          </a:xfrm>
        </p:spPr>
        <p:txBody>
          <a:bodyPr>
            <a:normAutofit fontScale="90000"/>
          </a:bodyPr>
          <a:lstStyle/>
          <a:p>
            <a:r>
              <a:rPr lang="zh-CN" altLang="en-US" dirty="0" smtClean="0"/>
              <a:t>第三部分：面包板搭建电路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70160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面包</a:t>
            </a:r>
            <a:r>
              <a:rPr lang="zh-CN" altLang="en-US" dirty="0" smtClean="0"/>
              <a:t>板介绍</a:t>
            </a:r>
            <a:endParaRPr lang="zh-CN" altLang="en-US" dirty="0"/>
          </a:p>
        </p:txBody>
      </p:sp>
      <p:pic>
        <p:nvPicPr>
          <p:cNvPr id="1026" name="Picture 2" descr="E:\南林文件\数电课程设计\PPT\IMG_013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625361"/>
            <a:ext cx="6108170" cy="4581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/>
          <p:cNvSpPr/>
          <p:nvPr/>
        </p:nvSpPr>
        <p:spPr>
          <a:xfrm>
            <a:off x="6797025" y="1187733"/>
            <a:ext cx="288032" cy="3456384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3059832" y="629063"/>
            <a:ext cx="3456384" cy="288667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539552" y="629063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电源和地线</a:t>
            </a:r>
            <a:endParaRPr lang="zh-CN" altLang="en-US" dirty="0"/>
          </a:p>
        </p:txBody>
      </p:sp>
      <p:cxnSp>
        <p:nvCxnSpPr>
          <p:cNvPr id="8" name="直接箭头连接符 7"/>
          <p:cNvCxnSpPr>
            <a:stCxn id="5" idx="3"/>
          </p:cNvCxnSpPr>
          <p:nvPr/>
        </p:nvCxnSpPr>
        <p:spPr>
          <a:xfrm>
            <a:off x="1878380" y="813729"/>
            <a:ext cx="1109444" cy="0"/>
          </a:xfrm>
          <a:prstGeom prst="straightConnector1">
            <a:avLst/>
          </a:prstGeom>
          <a:ln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683568" y="2123564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芯片跨沟</a:t>
            </a:r>
            <a:endParaRPr lang="zh-CN" altLang="en-US" dirty="0"/>
          </a:p>
        </p:txBody>
      </p:sp>
      <p:cxnSp>
        <p:nvCxnSpPr>
          <p:cNvPr id="11" name="直接箭头连接符 10"/>
          <p:cNvCxnSpPr/>
          <p:nvPr/>
        </p:nvCxnSpPr>
        <p:spPr>
          <a:xfrm>
            <a:off x="1835696" y="2348880"/>
            <a:ext cx="1109444" cy="0"/>
          </a:xfrm>
          <a:prstGeom prst="straightConnector1">
            <a:avLst/>
          </a:prstGeom>
          <a:ln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708920"/>
            <a:ext cx="2376264" cy="11240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2" name="直接连接符 11"/>
          <p:cNvCxnSpPr/>
          <p:nvPr/>
        </p:nvCxnSpPr>
        <p:spPr>
          <a:xfrm>
            <a:off x="4860032" y="2904238"/>
            <a:ext cx="1440160" cy="0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4932040" y="3056638"/>
            <a:ext cx="0" cy="372362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683568" y="4274785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芯片插拔原则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50958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工具</a:t>
            </a:r>
            <a:r>
              <a:rPr lang="zh-CN" altLang="en-US" dirty="0" smtClean="0"/>
              <a:t>介绍</a:t>
            </a:r>
            <a:endParaRPr lang="zh-CN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548680"/>
            <a:ext cx="5562600" cy="3543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364088" y="435581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剪线钳</a:t>
            </a:r>
            <a:endParaRPr lang="zh-CN" alt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2267743" y="4385836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剥</a:t>
            </a:r>
            <a:r>
              <a:rPr lang="zh-CN" altLang="en-US" dirty="0" smtClean="0"/>
              <a:t>线钳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61597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电路搭建原则</a:t>
            </a:r>
            <a:endParaRPr lang="zh-CN" altLang="en-US" dirty="0"/>
          </a:p>
        </p:txBody>
      </p:sp>
      <p:pic>
        <p:nvPicPr>
          <p:cNvPr id="6" name="Picture 2" descr="E:\南林文件\数电课程设计\PPT\IMG_013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625361"/>
            <a:ext cx="6108170" cy="4581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1386" y="1052736"/>
            <a:ext cx="26084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原则</a:t>
            </a:r>
            <a:r>
              <a:rPr lang="en-US" altLang="zh-CN" dirty="0" smtClean="0"/>
              <a:t>1</a:t>
            </a:r>
            <a:r>
              <a:rPr lang="zh-CN" altLang="en-US" dirty="0" smtClean="0"/>
              <a:t>：建议的布局方式</a:t>
            </a:r>
            <a:endParaRPr lang="zh-CN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203848" y="4365104"/>
            <a:ext cx="37702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dirty="0" smtClean="0">
                <a:solidFill>
                  <a:srgbClr val="FF0000"/>
                </a:solidFill>
              </a:rPr>
              <a:t>161</a:t>
            </a:r>
            <a:endParaRPr lang="zh-CN" altLang="en-US" sz="10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923928" y="4365104"/>
            <a:ext cx="37702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dirty="0" smtClean="0">
                <a:solidFill>
                  <a:srgbClr val="FF0000"/>
                </a:solidFill>
              </a:rPr>
              <a:t>161</a:t>
            </a:r>
            <a:endParaRPr lang="zh-CN" altLang="en-US" sz="10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364088" y="4365104"/>
            <a:ext cx="37702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dirty="0" smtClean="0">
                <a:solidFill>
                  <a:srgbClr val="FF0000"/>
                </a:solidFill>
              </a:rPr>
              <a:t>161</a:t>
            </a:r>
            <a:endParaRPr lang="zh-CN" altLang="en-US" sz="10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067182" y="4365104"/>
            <a:ext cx="37702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dirty="0" smtClean="0">
                <a:solidFill>
                  <a:srgbClr val="FF0000"/>
                </a:solidFill>
              </a:rPr>
              <a:t>161</a:t>
            </a:r>
            <a:endParaRPr lang="zh-CN" altLang="en-US" sz="1000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691142" y="4365104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dirty="0" smtClean="0">
                <a:solidFill>
                  <a:srgbClr val="FF0000"/>
                </a:solidFill>
              </a:rPr>
              <a:t>00</a:t>
            </a:r>
            <a:endParaRPr lang="zh-CN" altLang="en-US" sz="1000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203848" y="3326795"/>
            <a:ext cx="37702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dirty="0" smtClean="0">
                <a:solidFill>
                  <a:srgbClr val="FF0000"/>
                </a:solidFill>
              </a:rPr>
              <a:t>151</a:t>
            </a:r>
            <a:endParaRPr lang="zh-CN" altLang="en-US" sz="1000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122966" y="3326795"/>
            <a:ext cx="37702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dirty="0" smtClean="0">
                <a:solidFill>
                  <a:srgbClr val="FF0000"/>
                </a:solidFill>
              </a:rPr>
              <a:t>151</a:t>
            </a:r>
            <a:endParaRPr lang="zh-CN" altLang="en-US" sz="1000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220072" y="3326795"/>
            <a:ext cx="37702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dirty="0" smtClean="0">
                <a:solidFill>
                  <a:srgbClr val="FF0000"/>
                </a:solidFill>
              </a:rPr>
              <a:t>151</a:t>
            </a:r>
            <a:endParaRPr lang="zh-CN" altLang="en-US" sz="1000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995174" y="3326795"/>
            <a:ext cx="37702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dirty="0" smtClean="0">
                <a:solidFill>
                  <a:srgbClr val="FF0000"/>
                </a:solidFill>
              </a:rPr>
              <a:t>151</a:t>
            </a:r>
            <a:endParaRPr lang="zh-CN" altLang="en-US" sz="1000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419872" y="2246675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dirty="0" smtClean="0">
                <a:solidFill>
                  <a:srgbClr val="FF0000"/>
                </a:solidFill>
              </a:rPr>
              <a:t>4511</a:t>
            </a:r>
            <a:endParaRPr lang="zh-CN" altLang="en-US" sz="1000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771038" y="2276872"/>
            <a:ext cx="37702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dirty="0" smtClean="0">
                <a:solidFill>
                  <a:srgbClr val="FF0000"/>
                </a:solidFill>
              </a:rPr>
              <a:t>161</a:t>
            </a:r>
            <a:endParaRPr lang="zh-CN" altLang="en-US" sz="1000" dirty="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771262" y="2276872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dirty="0" smtClean="0">
                <a:solidFill>
                  <a:srgbClr val="FF0000"/>
                </a:solidFill>
              </a:rPr>
              <a:t>00</a:t>
            </a:r>
            <a:endParaRPr lang="zh-CN" altLang="en-US" sz="1000" dirty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923166" y="1196752"/>
            <a:ext cx="37702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dirty="0" smtClean="0">
                <a:solidFill>
                  <a:srgbClr val="FF0000"/>
                </a:solidFill>
              </a:rPr>
              <a:t>138</a:t>
            </a:r>
            <a:endParaRPr lang="zh-CN" altLang="en-US" sz="1000" dirty="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1386" y="1547500"/>
            <a:ext cx="26084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原则</a:t>
            </a:r>
            <a:r>
              <a:rPr lang="en-US" altLang="zh-CN" dirty="0" smtClean="0"/>
              <a:t>2</a:t>
            </a:r>
            <a:r>
              <a:rPr lang="zh-CN" altLang="en-US" dirty="0" smtClean="0"/>
              <a:t>：先接通电源和地</a:t>
            </a:r>
            <a:endParaRPr lang="en-US" altLang="zh-CN" dirty="0" smtClean="0"/>
          </a:p>
          <a:p>
            <a:r>
              <a:rPr lang="en-US" altLang="zh-CN" dirty="0"/>
              <a:t> </a:t>
            </a:r>
            <a:r>
              <a:rPr lang="en-US" altLang="zh-CN" dirty="0" smtClean="0"/>
              <a:t>             </a:t>
            </a:r>
            <a:r>
              <a:rPr lang="zh-CN" altLang="en-US" b="1" dirty="0" smtClean="0">
                <a:solidFill>
                  <a:srgbClr val="FF0000"/>
                </a:solidFill>
              </a:rPr>
              <a:t>注意芯片方向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6300192" y="836712"/>
            <a:ext cx="64807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 flipV="1">
            <a:off x="6946237" y="836712"/>
            <a:ext cx="0" cy="5551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>
            <a:off x="4691142" y="836712"/>
            <a:ext cx="15645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6876256" y="2843917"/>
            <a:ext cx="2027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7" name="直接连接符 2056"/>
          <p:cNvCxnSpPr/>
          <p:nvPr/>
        </p:nvCxnSpPr>
        <p:spPr>
          <a:xfrm>
            <a:off x="4691142" y="2924944"/>
            <a:ext cx="15645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8" name="直接连接符 2067"/>
          <p:cNvCxnSpPr/>
          <p:nvPr/>
        </p:nvCxnSpPr>
        <p:spPr>
          <a:xfrm flipV="1">
            <a:off x="3275856" y="2924944"/>
            <a:ext cx="0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70" name="直接连接符 2069"/>
          <p:cNvCxnSpPr/>
          <p:nvPr/>
        </p:nvCxnSpPr>
        <p:spPr>
          <a:xfrm flipH="1" flipV="1">
            <a:off x="4112441" y="2924944"/>
            <a:ext cx="10525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72" name="直接连接符 2071"/>
          <p:cNvCxnSpPr/>
          <p:nvPr/>
        </p:nvCxnSpPr>
        <p:spPr>
          <a:xfrm flipV="1">
            <a:off x="5220072" y="2924944"/>
            <a:ext cx="0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74" name="直接连接符 2073"/>
          <p:cNvCxnSpPr/>
          <p:nvPr/>
        </p:nvCxnSpPr>
        <p:spPr>
          <a:xfrm flipV="1">
            <a:off x="5995174" y="2924944"/>
            <a:ext cx="0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接连接符 70"/>
          <p:cNvCxnSpPr/>
          <p:nvPr/>
        </p:nvCxnSpPr>
        <p:spPr>
          <a:xfrm>
            <a:off x="3635896" y="3726051"/>
            <a:ext cx="0" cy="20700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直接连接符 71"/>
          <p:cNvCxnSpPr/>
          <p:nvPr/>
        </p:nvCxnSpPr>
        <p:spPr>
          <a:xfrm>
            <a:off x="4499992" y="3726051"/>
            <a:ext cx="0" cy="20700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接连接符 72"/>
          <p:cNvCxnSpPr/>
          <p:nvPr/>
        </p:nvCxnSpPr>
        <p:spPr>
          <a:xfrm>
            <a:off x="5580112" y="3726051"/>
            <a:ext cx="0" cy="20700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直接连接符 77"/>
          <p:cNvCxnSpPr/>
          <p:nvPr/>
        </p:nvCxnSpPr>
        <p:spPr>
          <a:xfrm>
            <a:off x="6300192" y="3933056"/>
            <a:ext cx="32403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直接连接符 83"/>
          <p:cNvCxnSpPr/>
          <p:nvPr/>
        </p:nvCxnSpPr>
        <p:spPr>
          <a:xfrm>
            <a:off x="6650001" y="980728"/>
            <a:ext cx="0" cy="4413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直接连接符 85"/>
          <p:cNvCxnSpPr/>
          <p:nvPr/>
        </p:nvCxnSpPr>
        <p:spPr>
          <a:xfrm flipV="1">
            <a:off x="6670525" y="999566"/>
            <a:ext cx="1141835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接连接符 89"/>
          <p:cNvCxnSpPr/>
          <p:nvPr/>
        </p:nvCxnSpPr>
        <p:spPr>
          <a:xfrm>
            <a:off x="6946237" y="1526206"/>
            <a:ext cx="86612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直接连接符 91"/>
          <p:cNvCxnSpPr/>
          <p:nvPr/>
        </p:nvCxnSpPr>
        <p:spPr>
          <a:xfrm>
            <a:off x="6302860" y="3726050"/>
            <a:ext cx="0" cy="20700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直接连接符 92"/>
          <p:cNvCxnSpPr/>
          <p:nvPr/>
        </p:nvCxnSpPr>
        <p:spPr>
          <a:xfrm>
            <a:off x="4691142" y="3933055"/>
            <a:ext cx="15645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直接连接符 94"/>
          <p:cNvCxnSpPr/>
          <p:nvPr/>
        </p:nvCxnSpPr>
        <p:spPr>
          <a:xfrm>
            <a:off x="6255695" y="2924944"/>
            <a:ext cx="64807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1948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电路搭建原则</a:t>
            </a:r>
            <a:endParaRPr lang="zh-CN" altLang="en-US" dirty="0"/>
          </a:p>
        </p:txBody>
      </p:sp>
      <p:pic>
        <p:nvPicPr>
          <p:cNvPr id="6" name="Picture 2" descr="E:\南林文件\数电课程设计\PPT\IMG_013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625361"/>
            <a:ext cx="6108170" cy="4581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1386" y="1052736"/>
            <a:ext cx="26084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原则</a:t>
            </a:r>
            <a:r>
              <a:rPr lang="en-US" altLang="zh-CN" dirty="0" smtClean="0"/>
              <a:t>1</a:t>
            </a:r>
            <a:r>
              <a:rPr lang="zh-CN" altLang="en-US" dirty="0" smtClean="0"/>
              <a:t>：建议的布局方式</a:t>
            </a:r>
            <a:endParaRPr lang="zh-CN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203848" y="4365104"/>
            <a:ext cx="37702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dirty="0" smtClean="0">
                <a:solidFill>
                  <a:srgbClr val="FF0000"/>
                </a:solidFill>
              </a:rPr>
              <a:t>161</a:t>
            </a:r>
            <a:endParaRPr lang="zh-CN" altLang="en-US" sz="10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923928" y="4365104"/>
            <a:ext cx="37702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dirty="0" smtClean="0">
                <a:solidFill>
                  <a:srgbClr val="FF0000"/>
                </a:solidFill>
              </a:rPr>
              <a:t>161</a:t>
            </a:r>
            <a:endParaRPr lang="zh-CN" altLang="en-US" sz="10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364088" y="4365104"/>
            <a:ext cx="37702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dirty="0" smtClean="0">
                <a:solidFill>
                  <a:srgbClr val="FF0000"/>
                </a:solidFill>
              </a:rPr>
              <a:t>161</a:t>
            </a:r>
            <a:endParaRPr lang="zh-CN" altLang="en-US" sz="10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067182" y="4365104"/>
            <a:ext cx="37702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dirty="0" smtClean="0">
                <a:solidFill>
                  <a:srgbClr val="FF0000"/>
                </a:solidFill>
              </a:rPr>
              <a:t>161</a:t>
            </a:r>
            <a:endParaRPr lang="zh-CN" altLang="en-US" sz="1000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691142" y="4365104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dirty="0" smtClean="0">
                <a:solidFill>
                  <a:srgbClr val="FF0000"/>
                </a:solidFill>
              </a:rPr>
              <a:t>00</a:t>
            </a:r>
            <a:endParaRPr lang="zh-CN" altLang="en-US" sz="1000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203848" y="3326795"/>
            <a:ext cx="37702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dirty="0" smtClean="0">
                <a:solidFill>
                  <a:srgbClr val="FF0000"/>
                </a:solidFill>
              </a:rPr>
              <a:t>151</a:t>
            </a:r>
            <a:endParaRPr lang="zh-CN" altLang="en-US" sz="1000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122966" y="3326795"/>
            <a:ext cx="37702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dirty="0" smtClean="0">
                <a:solidFill>
                  <a:srgbClr val="FF0000"/>
                </a:solidFill>
              </a:rPr>
              <a:t>151</a:t>
            </a:r>
            <a:endParaRPr lang="zh-CN" altLang="en-US" sz="1000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220072" y="3326795"/>
            <a:ext cx="37702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dirty="0" smtClean="0">
                <a:solidFill>
                  <a:srgbClr val="FF0000"/>
                </a:solidFill>
              </a:rPr>
              <a:t>151</a:t>
            </a:r>
            <a:endParaRPr lang="zh-CN" altLang="en-US" sz="1000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995174" y="3326795"/>
            <a:ext cx="37702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dirty="0" smtClean="0">
                <a:solidFill>
                  <a:srgbClr val="FF0000"/>
                </a:solidFill>
              </a:rPr>
              <a:t>151</a:t>
            </a:r>
            <a:endParaRPr lang="zh-CN" altLang="en-US" sz="1000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419872" y="2246675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dirty="0" smtClean="0">
                <a:solidFill>
                  <a:srgbClr val="FF0000"/>
                </a:solidFill>
              </a:rPr>
              <a:t>4511</a:t>
            </a:r>
            <a:endParaRPr lang="zh-CN" altLang="en-US" sz="1000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771038" y="2276872"/>
            <a:ext cx="37702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dirty="0" smtClean="0">
                <a:solidFill>
                  <a:srgbClr val="FF0000"/>
                </a:solidFill>
              </a:rPr>
              <a:t>161</a:t>
            </a:r>
            <a:endParaRPr lang="zh-CN" altLang="en-US" sz="1000" dirty="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771262" y="2276872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dirty="0" smtClean="0">
                <a:solidFill>
                  <a:srgbClr val="FF0000"/>
                </a:solidFill>
              </a:rPr>
              <a:t>00</a:t>
            </a:r>
            <a:endParaRPr lang="zh-CN" altLang="en-US" sz="1000" dirty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923166" y="1196752"/>
            <a:ext cx="37702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dirty="0" smtClean="0">
                <a:solidFill>
                  <a:srgbClr val="FF0000"/>
                </a:solidFill>
              </a:rPr>
              <a:t>138</a:t>
            </a:r>
            <a:endParaRPr lang="zh-CN" altLang="en-US" sz="1000" dirty="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1386" y="1547500"/>
            <a:ext cx="26084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原则</a:t>
            </a:r>
            <a:r>
              <a:rPr lang="en-US" altLang="zh-CN" dirty="0" smtClean="0"/>
              <a:t>2</a:t>
            </a:r>
            <a:r>
              <a:rPr lang="zh-CN" altLang="en-US" dirty="0" smtClean="0"/>
              <a:t>：先接通电源和地</a:t>
            </a:r>
            <a:endParaRPr lang="en-US" altLang="zh-CN" dirty="0" smtClean="0"/>
          </a:p>
          <a:p>
            <a:r>
              <a:rPr lang="en-US" altLang="zh-CN" dirty="0"/>
              <a:t> </a:t>
            </a:r>
            <a:r>
              <a:rPr lang="en-US" altLang="zh-CN" dirty="0" smtClean="0"/>
              <a:t>             </a:t>
            </a:r>
            <a:r>
              <a:rPr lang="zh-CN" altLang="en-US" b="1" dirty="0" smtClean="0">
                <a:solidFill>
                  <a:srgbClr val="FF0000"/>
                </a:solidFill>
              </a:rPr>
              <a:t>注意芯片方向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92949" y="2403063"/>
            <a:ext cx="26084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原则</a:t>
            </a:r>
            <a:r>
              <a:rPr lang="en-US" altLang="zh-CN" dirty="0" smtClean="0"/>
              <a:t>3</a:t>
            </a:r>
            <a:r>
              <a:rPr lang="zh-CN" altLang="en-US" dirty="0" smtClean="0"/>
              <a:t>：总体设计，模块</a:t>
            </a:r>
            <a:endParaRPr lang="en-US" altLang="zh-CN" dirty="0" smtClean="0"/>
          </a:p>
          <a:p>
            <a:r>
              <a:rPr lang="en-US" altLang="zh-CN" dirty="0"/>
              <a:t> </a:t>
            </a:r>
            <a:r>
              <a:rPr lang="en-US" altLang="zh-CN" dirty="0" smtClean="0"/>
              <a:t>             </a:t>
            </a:r>
            <a:r>
              <a:rPr lang="zh-CN" altLang="en-US" dirty="0" smtClean="0"/>
              <a:t>化搭建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3059832" y="980728"/>
            <a:ext cx="3456384" cy="1745500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TextBox 39"/>
          <p:cNvSpPr txBox="1"/>
          <p:nvPr/>
        </p:nvSpPr>
        <p:spPr>
          <a:xfrm>
            <a:off x="3827110" y="1630541"/>
            <a:ext cx="11144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FF0000"/>
                </a:solidFill>
              </a:rPr>
              <a:t>显示模块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3042846" y="2915926"/>
            <a:ext cx="3456384" cy="873114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TextBox 41"/>
          <p:cNvSpPr txBox="1"/>
          <p:nvPr/>
        </p:nvSpPr>
        <p:spPr>
          <a:xfrm>
            <a:off x="4067944" y="2996952"/>
            <a:ext cx="1579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FF0000"/>
                </a:solidFill>
              </a:rPr>
              <a:t>数据分配模块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3059832" y="4005064"/>
            <a:ext cx="3456384" cy="919707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TextBox 43"/>
          <p:cNvSpPr txBox="1"/>
          <p:nvPr/>
        </p:nvSpPr>
        <p:spPr>
          <a:xfrm>
            <a:off x="4287047" y="4005064"/>
            <a:ext cx="11144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rgbClr val="FF0000"/>
                </a:solidFill>
              </a:rPr>
              <a:t>计数</a:t>
            </a:r>
            <a:r>
              <a:rPr lang="zh-CN" altLang="en-US" b="1" dirty="0" smtClean="0">
                <a:solidFill>
                  <a:srgbClr val="FF0000"/>
                </a:solidFill>
              </a:rPr>
              <a:t>模块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9804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模块搭建顺序</a:t>
            </a:r>
            <a:endParaRPr lang="zh-CN" alt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251520" y="692696"/>
            <a:ext cx="31085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/>
              <a:t>原则</a:t>
            </a:r>
            <a:r>
              <a:rPr lang="en-US" altLang="zh-CN" sz="2400" b="1" dirty="0" smtClean="0"/>
              <a:t>3</a:t>
            </a:r>
            <a:r>
              <a:rPr lang="zh-CN" altLang="en-US" sz="2400" b="1" dirty="0" smtClean="0"/>
              <a:t>的模块搭建顺序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012171"/>
            <a:ext cx="5542435" cy="288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368524" y="1484784"/>
            <a:ext cx="3589444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</a:rPr>
              <a:t>1</a:t>
            </a:r>
            <a:r>
              <a:rPr lang="zh-CN" altLang="en-US" dirty="0" smtClean="0">
                <a:solidFill>
                  <a:srgbClr val="FF0000"/>
                </a:solidFill>
              </a:rPr>
              <a:t>、先搭建显示模块</a:t>
            </a:r>
            <a:endParaRPr lang="en-US" altLang="zh-CN" dirty="0" smtClean="0">
              <a:solidFill>
                <a:srgbClr val="FF0000"/>
              </a:solidFill>
            </a:endParaRPr>
          </a:p>
          <a:p>
            <a:r>
              <a:rPr lang="en-US" altLang="zh-CN" dirty="0" smtClean="0">
                <a:solidFill>
                  <a:srgbClr val="FF0000"/>
                </a:solidFill>
              </a:rPr>
              <a:t>1.1</a:t>
            </a:r>
            <a:r>
              <a:rPr lang="zh-CN" altLang="en-US" dirty="0" smtClean="0">
                <a:solidFill>
                  <a:srgbClr val="FF0000"/>
                </a:solidFill>
              </a:rPr>
              <a:t>、</a:t>
            </a:r>
            <a:r>
              <a:rPr lang="en-US" altLang="zh-CN" dirty="0" smtClean="0">
                <a:solidFill>
                  <a:srgbClr val="FF0000"/>
                </a:solidFill>
              </a:rPr>
              <a:t>138+4511</a:t>
            </a:r>
            <a:r>
              <a:rPr lang="zh-CN" altLang="en-US" dirty="0" smtClean="0">
                <a:solidFill>
                  <a:srgbClr val="FF0000"/>
                </a:solidFill>
              </a:rPr>
              <a:t>点亮</a:t>
            </a:r>
            <a:r>
              <a:rPr lang="en-US" altLang="zh-CN" dirty="0" smtClean="0">
                <a:solidFill>
                  <a:srgbClr val="FF0000"/>
                </a:solidFill>
              </a:rPr>
              <a:t>LED</a:t>
            </a:r>
            <a:r>
              <a:rPr lang="zh-CN" altLang="en-US" dirty="0" smtClean="0">
                <a:solidFill>
                  <a:srgbClr val="FF0000"/>
                </a:solidFill>
              </a:rPr>
              <a:t>管</a:t>
            </a:r>
            <a:endParaRPr lang="en-US" altLang="zh-CN" dirty="0" smtClean="0">
              <a:solidFill>
                <a:srgbClr val="FF0000"/>
              </a:solidFill>
            </a:endParaRPr>
          </a:p>
          <a:p>
            <a:r>
              <a:rPr lang="en-US" altLang="zh-CN" dirty="0">
                <a:solidFill>
                  <a:srgbClr val="FF0000"/>
                </a:solidFill>
              </a:rPr>
              <a:t> </a:t>
            </a:r>
            <a:r>
              <a:rPr lang="en-US" altLang="zh-CN" dirty="0" smtClean="0">
                <a:solidFill>
                  <a:srgbClr val="FF0000"/>
                </a:solidFill>
              </a:rPr>
              <a:t>       </a:t>
            </a:r>
            <a:r>
              <a:rPr lang="zh-CN" altLang="en-US" dirty="0" smtClean="0">
                <a:solidFill>
                  <a:srgbClr val="FF0000"/>
                </a:solidFill>
              </a:rPr>
              <a:t>（</a:t>
            </a:r>
            <a:r>
              <a:rPr lang="en-US" altLang="zh-CN" dirty="0" smtClean="0">
                <a:solidFill>
                  <a:srgbClr val="FF0000"/>
                </a:solidFill>
              </a:rPr>
              <a:t>4511</a:t>
            </a:r>
            <a:r>
              <a:rPr lang="zh-CN" altLang="en-US" dirty="0" smtClean="0">
                <a:solidFill>
                  <a:srgbClr val="FF0000"/>
                </a:solidFill>
              </a:rPr>
              <a:t>的</a:t>
            </a:r>
            <a:r>
              <a:rPr lang="en-US" altLang="zh-CN" dirty="0" smtClean="0">
                <a:solidFill>
                  <a:srgbClr val="FF0000"/>
                </a:solidFill>
              </a:rPr>
              <a:t>DCBA</a:t>
            </a:r>
            <a:r>
              <a:rPr lang="zh-CN" altLang="en-US" dirty="0" smtClean="0">
                <a:solidFill>
                  <a:srgbClr val="FF0000"/>
                </a:solidFill>
              </a:rPr>
              <a:t>全接</a:t>
            </a:r>
            <a:r>
              <a:rPr lang="en-US" altLang="zh-CN" dirty="0" smtClean="0">
                <a:solidFill>
                  <a:srgbClr val="FF0000"/>
                </a:solidFill>
              </a:rPr>
              <a:t>0</a:t>
            </a:r>
            <a:r>
              <a:rPr lang="zh-CN" altLang="en-US" dirty="0" smtClean="0">
                <a:solidFill>
                  <a:srgbClr val="FF0000"/>
                </a:solidFill>
              </a:rPr>
              <a:t>）</a:t>
            </a:r>
            <a:endParaRPr lang="en-US" altLang="zh-CN" dirty="0" smtClean="0">
              <a:solidFill>
                <a:srgbClr val="FF0000"/>
              </a:solidFill>
            </a:endParaRPr>
          </a:p>
          <a:p>
            <a:r>
              <a:rPr lang="en-US" altLang="zh-CN" dirty="0">
                <a:solidFill>
                  <a:srgbClr val="FF0000"/>
                </a:solidFill>
              </a:rPr>
              <a:t> </a:t>
            </a:r>
            <a:r>
              <a:rPr lang="en-US" altLang="zh-CN" dirty="0" smtClean="0">
                <a:solidFill>
                  <a:srgbClr val="FF0000"/>
                </a:solidFill>
              </a:rPr>
              <a:t>       </a:t>
            </a:r>
            <a:r>
              <a:rPr lang="zh-CN" altLang="en-US" dirty="0" smtClean="0">
                <a:solidFill>
                  <a:srgbClr val="FF0000"/>
                </a:solidFill>
              </a:rPr>
              <a:t>（</a:t>
            </a:r>
            <a:r>
              <a:rPr lang="en-US" altLang="zh-CN" dirty="0" smtClean="0">
                <a:solidFill>
                  <a:srgbClr val="FF0000"/>
                </a:solidFill>
              </a:rPr>
              <a:t>138</a:t>
            </a:r>
            <a:r>
              <a:rPr lang="zh-CN" altLang="en-US" dirty="0" smtClean="0">
                <a:solidFill>
                  <a:srgbClr val="FF0000"/>
                </a:solidFill>
              </a:rPr>
              <a:t>的</a:t>
            </a:r>
            <a:r>
              <a:rPr lang="en-US" altLang="zh-CN" dirty="0" smtClean="0">
                <a:solidFill>
                  <a:srgbClr val="FF0000"/>
                </a:solidFill>
              </a:rPr>
              <a:t>CBA</a:t>
            </a:r>
            <a:r>
              <a:rPr lang="zh-CN" altLang="en-US" dirty="0" smtClean="0">
                <a:solidFill>
                  <a:srgbClr val="FF0000"/>
                </a:solidFill>
              </a:rPr>
              <a:t>手动控制）</a:t>
            </a:r>
            <a:endParaRPr lang="en-US" altLang="zh-CN" dirty="0" smtClean="0">
              <a:solidFill>
                <a:srgbClr val="FF0000"/>
              </a:solidFill>
            </a:endParaRPr>
          </a:p>
          <a:p>
            <a:r>
              <a:rPr lang="en-US" altLang="zh-CN" dirty="0" smtClean="0">
                <a:solidFill>
                  <a:srgbClr val="FF0000"/>
                </a:solidFill>
              </a:rPr>
              <a:t>1.2</a:t>
            </a:r>
            <a:r>
              <a:rPr lang="zh-CN" altLang="en-US" dirty="0" smtClean="0">
                <a:solidFill>
                  <a:srgbClr val="FF0000"/>
                </a:solidFill>
              </a:rPr>
              <a:t>、用</a:t>
            </a:r>
            <a:r>
              <a:rPr lang="en-US" altLang="zh-CN" dirty="0" smtClean="0">
                <a:solidFill>
                  <a:srgbClr val="FF0000"/>
                </a:solidFill>
              </a:rPr>
              <a:t>161</a:t>
            </a:r>
            <a:r>
              <a:rPr lang="zh-CN" altLang="en-US" dirty="0" smtClean="0">
                <a:solidFill>
                  <a:srgbClr val="FF0000"/>
                </a:solidFill>
              </a:rPr>
              <a:t>和</a:t>
            </a:r>
            <a:r>
              <a:rPr lang="en-US" altLang="zh-CN" dirty="0" smtClean="0">
                <a:solidFill>
                  <a:srgbClr val="FF0000"/>
                </a:solidFill>
              </a:rPr>
              <a:t>00</a:t>
            </a:r>
            <a:r>
              <a:rPr lang="zh-CN" altLang="en-US" dirty="0" smtClean="0">
                <a:solidFill>
                  <a:srgbClr val="FF0000"/>
                </a:solidFill>
              </a:rPr>
              <a:t>构建</a:t>
            </a:r>
            <a:r>
              <a:rPr lang="en-US" altLang="zh-CN" dirty="0" smtClean="0">
                <a:solidFill>
                  <a:srgbClr val="FF0000"/>
                </a:solidFill>
              </a:rPr>
              <a:t>4</a:t>
            </a:r>
            <a:r>
              <a:rPr lang="zh-CN" altLang="en-US" dirty="0" smtClean="0">
                <a:solidFill>
                  <a:srgbClr val="FF0000"/>
                </a:solidFill>
              </a:rPr>
              <a:t>进制循</a:t>
            </a:r>
            <a:endParaRPr lang="en-US" altLang="zh-CN" dirty="0" smtClean="0">
              <a:solidFill>
                <a:srgbClr val="FF0000"/>
              </a:solidFill>
            </a:endParaRPr>
          </a:p>
          <a:p>
            <a:r>
              <a:rPr lang="en-US" altLang="zh-CN" dirty="0">
                <a:solidFill>
                  <a:srgbClr val="FF0000"/>
                </a:solidFill>
              </a:rPr>
              <a:t> </a:t>
            </a:r>
            <a:r>
              <a:rPr lang="en-US" altLang="zh-CN" dirty="0" smtClean="0">
                <a:solidFill>
                  <a:srgbClr val="FF0000"/>
                </a:solidFill>
              </a:rPr>
              <a:t>        </a:t>
            </a:r>
            <a:r>
              <a:rPr lang="zh-CN" altLang="en-US" dirty="0" smtClean="0">
                <a:solidFill>
                  <a:srgbClr val="FF0000"/>
                </a:solidFill>
              </a:rPr>
              <a:t>环计数器</a:t>
            </a:r>
            <a:endParaRPr lang="en-US" altLang="zh-CN" dirty="0" smtClean="0">
              <a:solidFill>
                <a:srgbClr val="FF0000"/>
              </a:solidFill>
            </a:endParaRPr>
          </a:p>
          <a:p>
            <a:r>
              <a:rPr lang="en-US" altLang="zh-CN" dirty="0" smtClean="0">
                <a:solidFill>
                  <a:srgbClr val="FF0000"/>
                </a:solidFill>
              </a:rPr>
              <a:t>1.3</a:t>
            </a:r>
            <a:r>
              <a:rPr lang="zh-CN" altLang="en-US" dirty="0" smtClean="0">
                <a:solidFill>
                  <a:srgbClr val="FF0000"/>
                </a:solidFill>
              </a:rPr>
              <a:t>、用</a:t>
            </a:r>
            <a:r>
              <a:rPr lang="en-US" altLang="zh-CN" dirty="0" smtClean="0">
                <a:solidFill>
                  <a:srgbClr val="FF0000"/>
                </a:solidFill>
              </a:rPr>
              <a:t>161</a:t>
            </a:r>
            <a:r>
              <a:rPr lang="zh-CN" altLang="en-US" dirty="0" smtClean="0">
                <a:solidFill>
                  <a:srgbClr val="FF0000"/>
                </a:solidFill>
              </a:rPr>
              <a:t>的</a:t>
            </a:r>
            <a:r>
              <a:rPr lang="en-US" altLang="zh-CN" dirty="0" smtClean="0">
                <a:solidFill>
                  <a:srgbClr val="FF0000"/>
                </a:solidFill>
              </a:rPr>
              <a:t>Q2-Q0</a:t>
            </a:r>
            <a:r>
              <a:rPr lang="zh-CN" altLang="en-US" dirty="0" smtClean="0">
                <a:solidFill>
                  <a:srgbClr val="FF0000"/>
                </a:solidFill>
              </a:rPr>
              <a:t>接</a:t>
            </a:r>
            <a:r>
              <a:rPr lang="en-US" altLang="zh-CN" dirty="0" smtClean="0">
                <a:solidFill>
                  <a:srgbClr val="FF0000"/>
                </a:solidFill>
              </a:rPr>
              <a:t>138</a:t>
            </a:r>
          </a:p>
          <a:p>
            <a:r>
              <a:rPr lang="en-US" altLang="zh-CN" dirty="0">
                <a:solidFill>
                  <a:srgbClr val="FF0000"/>
                </a:solidFill>
              </a:rPr>
              <a:t> </a:t>
            </a:r>
            <a:r>
              <a:rPr lang="en-US" altLang="zh-CN" dirty="0" smtClean="0">
                <a:solidFill>
                  <a:srgbClr val="FF0000"/>
                </a:solidFill>
              </a:rPr>
              <a:t>        </a:t>
            </a:r>
            <a:r>
              <a:rPr lang="zh-CN" altLang="en-US" dirty="0" smtClean="0">
                <a:solidFill>
                  <a:srgbClr val="FF0000"/>
                </a:solidFill>
              </a:rPr>
              <a:t>的</a:t>
            </a:r>
            <a:r>
              <a:rPr lang="en-US" altLang="zh-CN" dirty="0" smtClean="0">
                <a:solidFill>
                  <a:srgbClr val="FF0000"/>
                </a:solidFill>
              </a:rPr>
              <a:t>CBA</a:t>
            </a:r>
            <a:r>
              <a:rPr lang="zh-CN" altLang="en-US" dirty="0" smtClean="0">
                <a:solidFill>
                  <a:srgbClr val="FF0000"/>
                </a:solidFill>
              </a:rPr>
              <a:t>，给</a:t>
            </a:r>
            <a:r>
              <a:rPr lang="en-US" altLang="zh-CN" dirty="0" smtClean="0">
                <a:solidFill>
                  <a:srgbClr val="FF0000"/>
                </a:solidFill>
              </a:rPr>
              <a:t>161</a:t>
            </a:r>
            <a:r>
              <a:rPr lang="zh-CN" altLang="en-US" dirty="0" smtClean="0">
                <a:solidFill>
                  <a:srgbClr val="FF0000"/>
                </a:solidFill>
              </a:rPr>
              <a:t>脉冲</a:t>
            </a:r>
            <a:endParaRPr lang="en-US" altLang="zh-CN" dirty="0" smtClean="0">
              <a:solidFill>
                <a:srgbClr val="FF0000"/>
              </a:solidFill>
            </a:endParaRPr>
          </a:p>
          <a:p>
            <a:r>
              <a:rPr lang="en-US" altLang="zh-CN" dirty="0">
                <a:solidFill>
                  <a:srgbClr val="FF0000"/>
                </a:solidFill>
              </a:rPr>
              <a:t> </a:t>
            </a:r>
            <a:r>
              <a:rPr lang="en-US" altLang="zh-CN" dirty="0" smtClean="0">
                <a:solidFill>
                  <a:srgbClr val="FF0000"/>
                </a:solidFill>
              </a:rPr>
              <a:t>        </a:t>
            </a:r>
            <a:r>
              <a:rPr lang="zh-CN" altLang="en-US" dirty="0" smtClean="0">
                <a:solidFill>
                  <a:srgbClr val="FF0000"/>
                </a:solidFill>
              </a:rPr>
              <a:t>看能否全部点亮</a:t>
            </a:r>
            <a:r>
              <a:rPr lang="en-US" altLang="zh-CN" dirty="0" smtClean="0">
                <a:solidFill>
                  <a:srgbClr val="FF0000"/>
                </a:solidFill>
              </a:rPr>
              <a:t>LED</a:t>
            </a:r>
          </a:p>
          <a:p>
            <a:r>
              <a:rPr lang="en-US" altLang="zh-CN" dirty="0" smtClean="0">
                <a:solidFill>
                  <a:srgbClr val="FF0000"/>
                </a:solidFill>
              </a:rPr>
              <a:t>1.4</a:t>
            </a:r>
            <a:r>
              <a:rPr lang="zh-CN" altLang="en-US" dirty="0" smtClean="0">
                <a:solidFill>
                  <a:srgbClr val="FF0000"/>
                </a:solidFill>
              </a:rPr>
              <a:t>、如果成功，可断开</a:t>
            </a:r>
            <a:r>
              <a:rPr lang="en-US" altLang="zh-CN" dirty="0" smtClean="0">
                <a:solidFill>
                  <a:srgbClr val="FF0000"/>
                </a:solidFill>
              </a:rPr>
              <a:t>1.3</a:t>
            </a:r>
            <a:r>
              <a:rPr lang="zh-CN" altLang="en-US" dirty="0" smtClean="0">
                <a:solidFill>
                  <a:srgbClr val="FF0000"/>
                </a:solidFill>
              </a:rPr>
              <a:t>步</a:t>
            </a:r>
            <a:endParaRPr lang="en-US" altLang="zh-CN" dirty="0" smtClean="0">
              <a:solidFill>
                <a:srgbClr val="FF0000"/>
              </a:solidFill>
            </a:endParaRPr>
          </a:p>
          <a:p>
            <a:r>
              <a:rPr lang="en-US" altLang="zh-CN" dirty="0" smtClean="0">
                <a:solidFill>
                  <a:srgbClr val="FF0000"/>
                </a:solidFill>
              </a:rPr>
              <a:t>         </a:t>
            </a:r>
            <a:r>
              <a:rPr lang="zh-CN" altLang="en-US" dirty="0" smtClean="0">
                <a:solidFill>
                  <a:srgbClr val="FF0000"/>
                </a:solidFill>
              </a:rPr>
              <a:t>手动设置</a:t>
            </a:r>
            <a:r>
              <a:rPr lang="en-US" altLang="zh-CN" dirty="0" smtClean="0">
                <a:solidFill>
                  <a:srgbClr val="FF0000"/>
                </a:solidFill>
              </a:rPr>
              <a:t>138</a:t>
            </a:r>
            <a:r>
              <a:rPr lang="zh-CN" altLang="en-US" dirty="0" smtClean="0">
                <a:solidFill>
                  <a:srgbClr val="FF0000"/>
                </a:solidFill>
              </a:rPr>
              <a:t>的</a:t>
            </a:r>
            <a:r>
              <a:rPr lang="en-US" altLang="zh-CN" dirty="0" smtClean="0">
                <a:solidFill>
                  <a:srgbClr val="FF0000"/>
                </a:solidFill>
              </a:rPr>
              <a:t>CBA</a:t>
            </a:r>
            <a:r>
              <a:rPr lang="zh-CN" altLang="en-US" dirty="0" smtClean="0">
                <a:solidFill>
                  <a:srgbClr val="FF0000"/>
                </a:solidFill>
              </a:rPr>
              <a:t>为</a:t>
            </a:r>
            <a:r>
              <a:rPr lang="en-US" altLang="zh-CN" dirty="0" smtClean="0">
                <a:solidFill>
                  <a:srgbClr val="FF0000"/>
                </a:solidFill>
              </a:rPr>
              <a:t>000</a:t>
            </a:r>
            <a:r>
              <a:rPr lang="zh-CN" altLang="en-US" dirty="0" smtClean="0">
                <a:solidFill>
                  <a:srgbClr val="FF0000"/>
                </a:solidFill>
              </a:rPr>
              <a:t>，</a:t>
            </a:r>
            <a:endParaRPr lang="en-US" altLang="zh-CN" dirty="0" smtClean="0">
              <a:solidFill>
                <a:srgbClr val="FF0000"/>
              </a:solidFill>
            </a:endParaRPr>
          </a:p>
          <a:p>
            <a:r>
              <a:rPr lang="en-US" altLang="zh-CN" dirty="0">
                <a:solidFill>
                  <a:srgbClr val="FF0000"/>
                </a:solidFill>
              </a:rPr>
              <a:t> </a:t>
            </a:r>
            <a:r>
              <a:rPr lang="en-US" altLang="zh-CN" dirty="0" smtClean="0">
                <a:solidFill>
                  <a:srgbClr val="FF0000"/>
                </a:solidFill>
              </a:rPr>
              <a:t>        </a:t>
            </a:r>
            <a:r>
              <a:rPr lang="zh-CN" altLang="en-US" dirty="0" smtClean="0">
                <a:solidFill>
                  <a:srgbClr val="FF0000"/>
                </a:solidFill>
              </a:rPr>
              <a:t>让</a:t>
            </a:r>
            <a:r>
              <a:rPr lang="en-US" altLang="zh-CN" dirty="0" smtClean="0">
                <a:solidFill>
                  <a:srgbClr val="FF0000"/>
                </a:solidFill>
              </a:rPr>
              <a:t>1</a:t>
            </a:r>
            <a:r>
              <a:rPr lang="zh-CN" altLang="en-US" dirty="0" smtClean="0">
                <a:solidFill>
                  <a:srgbClr val="FF0000"/>
                </a:solidFill>
              </a:rPr>
              <a:t>个数码管显示即可。用于</a:t>
            </a:r>
            <a:endParaRPr lang="en-US" altLang="zh-CN" dirty="0" smtClean="0">
              <a:solidFill>
                <a:srgbClr val="FF0000"/>
              </a:solidFill>
            </a:endParaRPr>
          </a:p>
          <a:p>
            <a:r>
              <a:rPr lang="en-US" altLang="zh-CN" dirty="0">
                <a:solidFill>
                  <a:srgbClr val="FF0000"/>
                </a:solidFill>
              </a:rPr>
              <a:t> </a:t>
            </a:r>
            <a:r>
              <a:rPr lang="en-US" altLang="zh-CN" dirty="0" smtClean="0">
                <a:solidFill>
                  <a:srgbClr val="FF0000"/>
                </a:solidFill>
              </a:rPr>
              <a:t>        </a:t>
            </a:r>
            <a:r>
              <a:rPr lang="zh-CN" altLang="en-US" dirty="0" smtClean="0">
                <a:solidFill>
                  <a:srgbClr val="FF0000"/>
                </a:solidFill>
              </a:rPr>
              <a:t>后面计数模块的测试。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9187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模块搭建顺序</a:t>
            </a:r>
            <a:endParaRPr lang="zh-CN" alt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251520" y="692696"/>
            <a:ext cx="31085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/>
              <a:t>原则</a:t>
            </a:r>
            <a:r>
              <a:rPr lang="en-US" altLang="zh-CN" sz="2400" b="1" dirty="0" smtClean="0"/>
              <a:t>3</a:t>
            </a:r>
            <a:r>
              <a:rPr lang="zh-CN" altLang="en-US" sz="2400" b="1" dirty="0" smtClean="0"/>
              <a:t>的模块搭建顺序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51520" y="1552724"/>
            <a:ext cx="4974439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</a:rPr>
              <a:t>2</a:t>
            </a:r>
            <a:r>
              <a:rPr lang="zh-CN" altLang="en-US" dirty="0" smtClean="0">
                <a:solidFill>
                  <a:srgbClr val="FF0000"/>
                </a:solidFill>
              </a:rPr>
              <a:t>、计数模块</a:t>
            </a:r>
            <a:endParaRPr lang="en-US" altLang="zh-CN" dirty="0" smtClean="0">
              <a:solidFill>
                <a:srgbClr val="FF0000"/>
              </a:solidFill>
            </a:endParaRPr>
          </a:p>
          <a:p>
            <a:r>
              <a:rPr lang="en-US" altLang="zh-CN" dirty="0" smtClean="0">
                <a:solidFill>
                  <a:srgbClr val="FF0000"/>
                </a:solidFill>
              </a:rPr>
              <a:t>2.1</a:t>
            </a:r>
            <a:r>
              <a:rPr lang="zh-CN" altLang="en-US" dirty="0" smtClean="0">
                <a:solidFill>
                  <a:srgbClr val="FF0000"/>
                </a:solidFill>
              </a:rPr>
              <a:t>、用“</a:t>
            </a:r>
            <a:r>
              <a:rPr lang="en-US" altLang="zh-CN" dirty="0" smtClean="0">
                <a:solidFill>
                  <a:srgbClr val="FF0000"/>
                </a:solidFill>
              </a:rPr>
              <a:t>0</a:t>
            </a:r>
            <a:r>
              <a:rPr lang="zh-CN" altLang="en-US" dirty="0" smtClean="0">
                <a:solidFill>
                  <a:srgbClr val="FF0000"/>
                </a:solidFill>
              </a:rPr>
              <a:t>”的</a:t>
            </a:r>
            <a:r>
              <a:rPr lang="en-US" altLang="zh-CN" dirty="0" smtClean="0">
                <a:solidFill>
                  <a:srgbClr val="FF0000"/>
                </a:solidFill>
              </a:rPr>
              <a:t>161</a:t>
            </a:r>
            <a:r>
              <a:rPr lang="zh-CN" altLang="en-US" dirty="0" smtClean="0">
                <a:solidFill>
                  <a:srgbClr val="FF0000"/>
                </a:solidFill>
              </a:rPr>
              <a:t>配合</a:t>
            </a:r>
            <a:r>
              <a:rPr lang="en-US" altLang="zh-CN" dirty="0" smtClean="0">
                <a:solidFill>
                  <a:srgbClr val="FF0000"/>
                </a:solidFill>
              </a:rPr>
              <a:t>00</a:t>
            </a:r>
            <a:r>
              <a:rPr lang="zh-CN" altLang="en-US" dirty="0" smtClean="0">
                <a:solidFill>
                  <a:srgbClr val="FF0000"/>
                </a:solidFill>
              </a:rPr>
              <a:t>构建</a:t>
            </a:r>
            <a:endParaRPr lang="en-US" altLang="zh-CN" dirty="0" smtClean="0">
              <a:solidFill>
                <a:srgbClr val="FF0000"/>
              </a:solidFill>
            </a:endParaRPr>
          </a:p>
          <a:p>
            <a:r>
              <a:rPr lang="en-US" altLang="zh-CN" dirty="0">
                <a:solidFill>
                  <a:srgbClr val="FF0000"/>
                </a:solidFill>
              </a:rPr>
              <a:t> </a:t>
            </a:r>
            <a:r>
              <a:rPr lang="en-US" altLang="zh-CN" dirty="0" smtClean="0">
                <a:solidFill>
                  <a:srgbClr val="FF0000"/>
                </a:solidFill>
              </a:rPr>
              <a:t>        10</a:t>
            </a:r>
            <a:r>
              <a:rPr lang="zh-CN" altLang="en-US" dirty="0" smtClean="0">
                <a:solidFill>
                  <a:srgbClr val="FF0000"/>
                </a:solidFill>
              </a:rPr>
              <a:t>进制，</a:t>
            </a:r>
            <a:r>
              <a:rPr lang="en-US" altLang="zh-CN" dirty="0" smtClean="0">
                <a:solidFill>
                  <a:srgbClr val="FF0000"/>
                </a:solidFill>
              </a:rPr>
              <a:t>161</a:t>
            </a:r>
            <a:r>
              <a:rPr lang="zh-CN" altLang="en-US" dirty="0" smtClean="0">
                <a:solidFill>
                  <a:srgbClr val="FF0000"/>
                </a:solidFill>
              </a:rPr>
              <a:t>的</a:t>
            </a:r>
            <a:r>
              <a:rPr lang="en-US" altLang="zh-CN" dirty="0" smtClean="0">
                <a:solidFill>
                  <a:srgbClr val="FF0000"/>
                </a:solidFill>
              </a:rPr>
              <a:t>Q3-Q0</a:t>
            </a:r>
            <a:r>
              <a:rPr lang="zh-CN" altLang="en-US" dirty="0" smtClean="0">
                <a:solidFill>
                  <a:srgbClr val="FF0000"/>
                </a:solidFill>
              </a:rPr>
              <a:t>接</a:t>
            </a:r>
            <a:endParaRPr lang="en-US" altLang="zh-CN" dirty="0">
              <a:solidFill>
                <a:srgbClr val="FF0000"/>
              </a:solidFill>
            </a:endParaRPr>
          </a:p>
          <a:p>
            <a:r>
              <a:rPr lang="en-US" altLang="zh-CN" dirty="0" smtClean="0">
                <a:solidFill>
                  <a:srgbClr val="FF0000"/>
                </a:solidFill>
              </a:rPr>
              <a:t>         4511</a:t>
            </a:r>
            <a:r>
              <a:rPr lang="zh-CN" altLang="en-US" dirty="0" smtClean="0">
                <a:solidFill>
                  <a:srgbClr val="FF0000"/>
                </a:solidFill>
              </a:rPr>
              <a:t>的</a:t>
            </a:r>
            <a:r>
              <a:rPr lang="en-US" altLang="zh-CN" dirty="0" smtClean="0">
                <a:solidFill>
                  <a:srgbClr val="FF0000"/>
                </a:solidFill>
              </a:rPr>
              <a:t>DCBA</a:t>
            </a:r>
            <a:r>
              <a:rPr lang="zh-CN" altLang="en-US" dirty="0" smtClean="0">
                <a:solidFill>
                  <a:srgbClr val="FF0000"/>
                </a:solidFill>
              </a:rPr>
              <a:t>，手动给给</a:t>
            </a:r>
            <a:endParaRPr lang="en-US" altLang="zh-CN" dirty="0" smtClean="0">
              <a:solidFill>
                <a:srgbClr val="FF0000"/>
              </a:solidFill>
            </a:endParaRPr>
          </a:p>
          <a:p>
            <a:r>
              <a:rPr lang="en-US" altLang="zh-CN" dirty="0">
                <a:solidFill>
                  <a:srgbClr val="FF0000"/>
                </a:solidFill>
              </a:rPr>
              <a:t> </a:t>
            </a:r>
            <a:r>
              <a:rPr lang="en-US" altLang="zh-CN" dirty="0" smtClean="0">
                <a:solidFill>
                  <a:srgbClr val="FF0000"/>
                </a:solidFill>
              </a:rPr>
              <a:t>        161</a:t>
            </a:r>
            <a:r>
              <a:rPr lang="zh-CN" altLang="en-US" dirty="0" smtClean="0">
                <a:solidFill>
                  <a:srgbClr val="FF0000"/>
                </a:solidFill>
              </a:rPr>
              <a:t>脉冲，看是否正常显示</a:t>
            </a:r>
            <a:endParaRPr lang="en-US" altLang="zh-CN" dirty="0" smtClean="0">
              <a:solidFill>
                <a:srgbClr val="FF0000"/>
              </a:solidFill>
            </a:endParaRPr>
          </a:p>
          <a:p>
            <a:r>
              <a:rPr lang="en-US" altLang="zh-CN" dirty="0" smtClean="0">
                <a:solidFill>
                  <a:srgbClr val="FF0000"/>
                </a:solidFill>
              </a:rPr>
              <a:t>2.2</a:t>
            </a:r>
            <a:r>
              <a:rPr lang="zh-CN" altLang="en-US" dirty="0" smtClean="0">
                <a:solidFill>
                  <a:srgbClr val="FF0000"/>
                </a:solidFill>
              </a:rPr>
              <a:t>、依次单独构建“</a:t>
            </a:r>
            <a:r>
              <a:rPr lang="en-US" altLang="zh-CN" dirty="0" smtClean="0">
                <a:solidFill>
                  <a:srgbClr val="FF0000"/>
                </a:solidFill>
              </a:rPr>
              <a:t>6</a:t>
            </a:r>
            <a:r>
              <a:rPr lang="zh-CN" altLang="en-US" dirty="0" smtClean="0">
                <a:solidFill>
                  <a:srgbClr val="FF0000"/>
                </a:solidFill>
              </a:rPr>
              <a:t>”，“</a:t>
            </a:r>
            <a:r>
              <a:rPr lang="en-US" altLang="zh-CN" dirty="0" smtClean="0">
                <a:solidFill>
                  <a:srgbClr val="FF0000"/>
                </a:solidFill>
              </a:rPr>
              <a:t>4</a:t>
            </a:r>
            <a:r>
              <a:rPr lang="zh-CN" altLang="en-US" dirty="0" smtClean="0">
                <a:solidFill>
                  <a:srgbClr val="FF0000"/>
                </a:solidFill>
              </a:rPr>
              <a:t>”</a:t>
            </a:r>
            <a:endParaRPr lang="en-US" altLang="zh-CN" dirty="0" smtClean="0">
              <a:solidFill>
                <a:srgbClr val="FF0000"/>
              </a:solidFill>
            </a:endParaRPr>
          </a:p>
          <a:p>
            <a:r>
              <a:rPr lang="en-US" altLang="zh-CN" dirty="0" smtClean="0">
                <a:solidFill>
                  <a:srgbClr val="FF0000"/>
                </a:solidFill>
              </a:rPr>
              <a:t>         </a:t>
            </a:r>
            <a:r>
              <a:rPr lang="zh-CN" altLang="en-US" dirty="0" smtClean="0">
                <a:solidFill>
                  <a:srgbClr val="FF0000"/>
                </a:solidFill>
              </a:rPr>
              <a:t>“</a:t>
            </a:r>
            <a:r>
              <a:rPr lang="en-US" altLang="zh-CN" dirty="0" smtClean="0">
                <a:solidFill>
                  <a:srgbClr val="FF0000"/>
                </a:solidFill>
              </a:rPr>
              <a:t>2</a:t>
            </a:r>
            <a:r>
              <a:rPr lang="zh-CN" altLang="en-US" dirty="0" smtClean="0">
                <a:solidFill>
                  <a:srgbClr val="FF0000"/>
                </a:solidFill>
              </a:rPr>
              <a:t>”并测试。</a:t>
            </a:r>
            <a:endParaRPr lang="en-US" altLang="zh-CN" dirty="0" smtClean="0">
              <a:solidFill>
                <a:srgbClr val="FF0000"/>
              </a:solidFill>
            </a:endParaRPr>
          </a:p>
          <a:p>
            <a:r>
              <a:rPr lang="en-US" altLang="zh-CN" dirty="0" smtClean="0">
                <a:solidFill>
                  <a:srgbClr val="FF0000"/>
                </a:solidFill>
              </a:rPr>
              <a:t>2.3</a:t>
            </a:r>
            <a:r>
              <a:rPr lang="zh-CN" altLang="en-US" dirty="0" smtClean="0">
                <a:solidFill>
                  <a:srgbClr val="FF0000"/>
                </a:solidFill>
              </a:rPr>
              <a:t>、最后依次连接“</a:t>
            </a:r>
            <a:r>
              <a:rPr lang="en-US" altLang="zh-CN" dirty="0" smtClean="0">
                <a:solidFill>
                  <a:srgbClr val="FF0000"/>
                </a:solidFill>
              </a:rPr>
              <a:t>6</a:t>
            </a:r>
            <a:r>
              <a:rPr lang="zh-CN" altLang="en-US" dirty="0" smtClean="0">
                <a:solidFill>
                  <a:srgbClr val="FF0000"/>
                </a:solidFill>
              </a:rPr>
              <a:t>”“</a:t>
            </a:r>
            <a:r>
              <a:rPr lang="en-US" altLang="zh-CN" dirty="0" smtClean="0">
                <a:solidFill>
                  <a:srgbClr val="FF0000"/>
                </a:solidFill>
              </a:rPr>
              <a:t>4</a:t>
            </a:r>
            <a:r>
              <a:rPr lang="zh-CN" altLang="en-US" dirty="0" smtClean="0">
                <a:solidFill>
                  <a:srgbClr val="FF0000"/>
                </a:solidFill>
              </a:rPr>
              <a:t>”“</a:t>
            </a:r>
            <a:r>
              <a:rPr lang="en-US" altLang="zh-CN" dirty="0" smtClean="0">
                <a:solidFill>
                  <a:srgbClr val="FF0000"/>
                </a:solidFill>
              </a:rPr>
              <a:t>2</a:t>
            </a:r>
            <a:r>
              <a:rPr lang="zh-CN" altLang="en-US" dirty="0" smtClean="0">
                <a:solidFill>
                  <a:srgbClr val="FF0000"/>
                </a:solidFill>
              </a:rPr>
              <a:t>”的进位脉冲</a:t>
            </a:r>
            <a:endParaRPr lang="zh-CN" altLang="en-US" dirty="0">
              <a:solidFill>
                <a:srgbClr val="FF000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458" y="1450504"/>
            <a:ext cx="5415381" cy="169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983886" y="2412177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002060"/>
                </a:solidFill>
              </a:rPr>
              <a:t>2</a:t>
            </a:r>
            <a:endParaRPr lang="zh-CN" altLang="en-US" sz="3200" dirty="0">
              <a:solidFill>
                <a:srgbClr val="00206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76056" y="2420888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002060"/>
                </a:solidFill>
              </a:rPr>
              <a:t>4</a:t>
            </a:r>
            <a:endParaRPr lang="zh-CN" altLang="en-US" sz="3200" dirty="0">
              <a:solidFill>
                <a:srgbClr val="00206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134478" y="2420888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002060"/>
                </a:solidFill>
              </a:rPr>
              <a:t>6</a:t>
            </a:r>
            <a:endParaRPr lang="zh-CN" altLang="en-US" sz="3200" dirty="0">
              <a:solidFill>
                <a:srgbClr val="00206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142590" y="2438425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002060"/>
                </a:solidFill>
              </a:rPr>
              <a:t>0</a:t>
            </a:r>
            <a:endParaRPr lang="zh-CN" altLang="en-US" sz="3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6058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32656"/>
            <a:ext cx="3557546" cy="13985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矩形 1"/>
          <p:cNvSpPr/>
          <p:nvPr/>
        </p:nvSpPr>
        <p:spPr>
          <a:xfrm>
            <a:off x="395536" y="2132856"/>
            <a:ext cx="1944216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 smtClean="0"/>
              <a:t>“</a:t>
            </a:r>
            <a:r>
              <a:rPr lang="en-US" altLang="zh-CN" sz="1400" dirty="0" smtClean="0"/>
              <a:t>2</a:t>
            </a:r>
            <a:r>
              <a:rPr lang="zh-CN" altLang="en-US" sz="1400" dirty="0" smtClean="0"/>
              <a:t>”：</a:t>
            </a:r>
            <a:r>
              <a:rPr lang="en-US" altLang="zh-CN" sz="1400" dirty="0" smtClean="0"/>
              <a:t>Q3 Q2 Q1 Q0</a:t>
            </a:r>
            <a:endParaRPr lang="zh-CN" altLang="en-US" sz="1400" dirty="0"/>
          </a:p>
        </p:txBody>
      </p:sp>
      <p:sp>
        <p:nvSpPr>
          <p:cNvPr id="12" name="矩形 11"/>
          <p:cNvSpPr/>
          <p:nvPr/>
        </p:nvSpPr>
        <p:spPr>
          <a:xfrm>
            <a:off x="2531773" y="2132856"/>
            <a:ext cx="1944216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 smtClean="0"/>
              <a:t>“</a:t>
            </a:r>
            <a:r>
              <a:rPr lang="en-US" altLang="zh-CN" sz="1400" dirty="0" smtClean="0"/>
              <a:t>4</a:t>
            </a:r>
            <a:r>
              <a:rPr lang="zh-CN" altLang="en-US" sz="1400" dirty="0" smtClean="0"/>
              <a:t>”：</a:t>
            </a:r>
            <a:r>
              <a:rPr lang="en-US" altLang="zh-CN" sz="1400" dirty="0" smtClean="0"/>
              <a:t>Q3 Q2 Q1 Q0</a:t>
            </a:r>
            <a:endParaRPr lang="zh-CN" altLang="en-US" sz="1400" dirty="0"/>
          </a:p>
        </p:txBody>
      </p:sp>
      <p:sp>
        <p:nvSpPr>
          <p:cNvPr id="13" name="矩形 12"/>
          <p:cNvSpPr/>
          <p:nvPr/>
        </p:nvSpPr>
        <p:spPr>
          <a:xfrm>
            <a:off x="4668010" y="2132856"/>
            <a:ext cx="1944216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 smtClean="0"/>
              <a:t>“</a:t>
            </a:r>
            <a:r>
              <a:rPr lang="en-US" altLang="zh-CN" sz="1400" dirty="0" smtClean="0"/>
              <a:t>6</a:t>
            </a:r>
            <a:r>
              <a:rPr lang="zh-CN" altLang="en-US" sz="1400" dirty="0" smtClean="0"/>
              <a:t>”：</a:t>
            </a:r>
            <a:r>
              <a:rPr lang="en-US" altLang="zh-CN" sz="1400" dirty="0" smtClean="0"/>
              <a:t>Q3 Q2 Q1 Q0</a:t>
            </a:r>
            <a:endParaRPr lang="zh-CN" altLang="en-US" sz="1400" dirty="0"/>
          </a:p>
        </p:txBody>
      </p:sp>
      <p:sp>
        <p:nvSpPr>
          <p:cNvPr id="14" name="矩形 13"/>
          <p:cNvSpPr/>
          <p:nvPr/>
        </p:nvSpPr>
        <p:spPr>
          <a:xfrm>
            <a:off x="6804248" y="2132856"/>
            <a:ext cx="1944216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 smtClean="0"/>
              <a:t>“</a:t>
            </a:r>
            <a:r>
              <a:rPr lang="en-US" altLang="zh-CN" sz="1400" dirty="0" smtClean="0"/>
              <a:t>0</a:t>
            </a:r>
            <a:r>
              <a:rPr lang="zh-CN" altLang="en-US" sz="1400" dirty="0" smtClean="0"/>
              <a:t>”：</a:t>
            </a:r>
            <a:r>
              <a:rPr lang="en-US" altLang="zh-CN" sz="1400" dirty="0" smtClean="0"/>
              <a:t>Q3 Q2 Q1 Q0</a:t>
            </a:r>
            <a:endParaRPr lang="zh-CN" altLang="en-US" sz="1400" dirty="0"/>
          </a:p>
        </p:txBody>
      </p:sp>
      <p:sp>
        <p:nvSpPr>
          <p:cNvPr id="15" name="矩形 14"/>
          <p:cNvSpPr/>
          <p:nvPr/>
        </p:nvSpPr>
        <p:spPr>
          <a:xfrm>
            <a:off x="3347864" y="4869160"/>
            <a:ext cx="2160240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 smtClean="0"/>
              <a:t>CD4511</a:t>
            </a:r>
            <a:r>
              <a:rPr lang="zh-CN" altLang="en-US" sz="1400" dirty="0" smtClean="0"/>
              <a:t>：</a:t>
            </a:r>
            <a:r>
              <a:rPr lang="en-US" altLang="zh-CN" sz="1400" dirty="0" smtClean="0"/>
              <a:t>D C B A</a:t>
            </a:r>
            <a:endParaRPr lang="zh-CN" altLang="en-US" sz="1400" dirty="0"/>
          </a:p>
        </p:txBody>
      </p:sp>
      <p:sp>
        <p:nvSpPr>
          <p:cNvPr id="20" name="矩形 19"/>
          <p:cNvSpPr/>
          <p:nvPr/>
        </p:nvSpPr>
        <p:spPr>
          <a:xfrm>
            <a:off x="386517" y="3429000"/>
            <a:ext cx="1944216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 smtClean="0"/>
              <a:t>151</a:t>
            </a:r>
            <a:r>
              <a:rPr lang="zh-CN" altLang="en-US" sz="1400" dirty="0" smtClean="0"/>
              <a:t>：</a:t>
            </a:r>
            <a:r>
              <a:rPr lang="en-US" altLang="zh-CN" sz="1400" dirty="0" smtClean="0"/>
              <a:t>X3 X2 X1 X0</a:t>
            </a:r>
            <a:endParaRPr lang="zh-CN" altLang="en-US" sz="1400" dirty="0"/>
          </a:p>
        </p:txBody>
      </p:sp>
      <p:sp>
        <p:nvSpPr>
          <p:cNvPr id="22" name="矩形 21"/>
          <p:cNvSpPr/>
          <p:nvPr/>
        </p:nvSpPr>
        <p:spPr>
          <a:xfrm>
            <a:off x="2545347" y="3429000"/>
            <a:ext cx="1944216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 smtClean="0"/>
              <a:t>151</a:t>
            </a:r>
            <a:r>
              <a:rPr lang="zh-CN" altLang="en-US" sz="1400" dirty="0" smtClean="0"/>
              <a:t>：</a:t>
            </a:r>
            <a:r>
              <a:rPr lang="en-US" altLang="zh-CN" sz="1400" dirty="0" smtClean="0"/>
              <a:t>X3 X2 X1 X0</a:t>
            </a:r>
            <a:endParaRPr lang="zh-CN" altLang="en-US" sz="1400" dirty="0"/>
          </a:p>
        </p:txBody>
      </p:sp>
      <p:sp>
        <p:nvSpPr>
          <p:cNvPr id="24" name="矩形 23"/>
          <p:cNvSpPr/>
          <p:nvPr/>
        </p:nvSpPr>
        <p:spPr>
          <a:xfrm>
            <a:off x="4692046" y="3436604"/>
            <a:ext cx="1944216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 smtClean="0"/>
              <a:t>151</a:t>
            </a:r>
            <a:r>
              <a:rPr lang="zh-CN" altLang="en-US" sz="1400" dirty="0" smtClean="0"/>
              <a:t>：</a:t>
            </a:r>
            <a:r>
              <a:rPr lang="en-US" altLang="zh-CN" sz="1400" dirty="0" smtClean="0"/>
              <a:t>X3 X2 X1 X0</a:t>
            </a:r>
            <a:endParaRPr lang="zh-CN" altLang="en-US" sz="1400" dirty="0"/>
          </a:p>
        </p:txBody>
      </p:sp>
      <p:sp>
        <p:nvSpPr>
          <p:cNvPr id="26" name="矩形 25"/>
          <p:cNvSpPr/>
          <p:nvPr/>
        </p:nvSpPr>
        <p:spPr>
          <a:xfrm>
            <a:off x="6876256" y="3445396"/>
            <a:ext cx="1944216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 smtClean="0"/>
              <a:t>151</a:t>
            </a:r>
            <a:r>
              <a:rPr lang="zh-CN" altLang="en-US" sz="1400" dirty="0" smtClean="0"/>
              <a:t>：</a:t>
            </a:r>
            <a:r>
              <a:rPr lang="en-US" altLang="zh-CN" sz="1400" dirty="0" smtClean="0"/>
              <a:t>X3 X2 X1 X0</a:t>
            </a:r>
            <a:endParaRPr lang="zh-CN" altLang="en-US" sz="1400" dirty="0"/>
          </a:p>
        </p:txBody>
      </p:sp>
      <p:cxnSp>
        <p:nvCxnSpPr>
          <p:cNvPr id="5" name="直接箭头连接符 4"/>
          <p:cNvCxnSpPr/>
          <p:nvPr/>
        </p:nvCxnSpPr>
        <p:spPr>
          <a:xfrm flipH="1">
            <a:off x="1187624" y="2492896"/>
            <a:ext cx="6480720" cy="9361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箭头连接符 8"/>
          <p:cNvCxnSpPr/>
          <p:nvPr/>
        </p:nvCxnSpPr>
        <p:spPr>
          <a:xfrm flipH="1">
            <a:off x="3347864" y="2492896"/>
            <a:ext cx="4608512" cy="9361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箭头连接符 10"/>
          <p:cNvCxnSpPr/>
          <p:nvPr/>
        </p:nvCxnSpPr>
        <p:spPr>
          <a:xfrm flipH="1">
            <a:off x="5508104" y="2492896"/>
            <a:ext cx="2736304" cy="9361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箭头连接符 17"/>
          <p:cNvCxnSpPr/>
          <p:nvPr/>
        </p:nvCxnSpPr>
        <p:spPr>
          <a:xfrm flipH="1">
            <a:off x="7668344" y="2492896"/>
            <a:ext cx="792088" cy="9361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矩形 31"/>
          <p:cNvSpPr/>
          <p:nvPr/>
        </p:nvSpPr>
        <p:spPr>
          <a:xfrm>
            <a:off x="904941" y="3805436"/>
            <a:ext cx="858747" cy="1358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 smtClean="0"/>
              <a:t>Y</a:t>
            </a:r>
            <a:endParaRPr lang="zh-CN" altLang="en-US" sz="1400" dirty="0"/>
          </a:p>
        </p:txBody>
      </p:sp>
      <p:sp>
        <p:nvSpPr>
          <p:cNvPr id="34" name="矩形 33"/>
          <p:cNvSpPr/>
          <p:nvPr/>
        </p:nvSpPr>
        <p:spPr>
          <a:xfrm>
            <a:off x="3209197" y="3789040"/>
            <a:ext cx="858747" cy="1358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 smtClean="0"/>
              <a:t>Y</a:t>
            </a:r>
            <a:endParaRPr lang="zh-CN" altLang="en-US" sz="1400" dirty="0"/>
          </a:p>
        </p:txBody>
      </p:sp>
      <p:sp>
        <p:nvSpPr>
          <p:cNvPr id="35" name="矩形 34"/>
          <p:cNvSpPr/>
          <p:nvPr/>
        </p:nvSpPr>
        <p:spPr>
          <a:xfrm>
            <a:off x="5292080" y="3789040"/>
            <a:ext cx="858747" cy="1358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 smtClean="0"/>
              <a:t>Y</a:t>
            </a:r>
            <a:endParaRPr lang="zh-CN" altLang="en-US" sz="1400" dirty="0"/>
          </a:p>
        </p:txBody>
      </p:sp>
      <p:sp>
        <p:nvSpPr>
          <p:cNvPr id="37" name="矩形 36"/>
          <p:cNvSpPr/>
          <p:nvPr/>
        </p:nvSpPr>
        <p:spPr>
          <a:xfrm>
            <a:off x="7452320" y="3789040"/>
            <a:ext cx="858747" cy="1358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 smtClean="0"/>
              <a:t>Y</a:t>
            </a:r>
            <a:endParaRPr lang="zh-CN" altLang="en-US" sz="1400" dirty="0"/>
          </a:p>
        </p:txBody>
      </p:sp>
      <p:cxnSp>
        <p:nvCxnSpPr>
          <p:cNvPr id="29" name="直接箭头连接符 28"/>
          <p:cNvCxnSpPr>
            <a:stCxn id="32" idx="2"/>
          </p:cNvCxnSpPr>
          <p:nvPr/>
        </p:nvCxnSpPr>
        <p:spPr>
          <a:xfrm>
            <a:off x="1334315" y="3941254"/>
            <a:ext cx="2949653" cy="92790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箭头连接符 39"/>
          <p:cNvCxnSpPr/>
          <p:nvPr/>
        </p:nvCxnSpPr>
        <p:spPr>
          <a:xfrm>
            <a:off x="3638570" y="3941254"/>
            <a:ext cx="1029440" cy="92790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箭头连接符 42"/>
          <p:cNvCxnSpPr>
            <a:stCxn id="35" idx="2"/>
          </p:cNvCxnSpPr>
          <p:nvPr/>
        </p:nvCxnSpPr>
        <p:spPr>
          <a:xfrm flipH="1">
            <a:off x="4860032" y="3924858"/>
            <a:ext cx="861422" cy="94430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箭头连接符 44"/>
          <p:cNvCxnSpPr>
            <a:stCxn id="37" idx="2"/>
          </p:cNvCxnSpPr>
          <p:nvPr/>
        </p:nvCxnSpPr>
        <p:spPr>
          <a:xfrm flipH="1">
            <a:off x="5148064" y="3924858"/>
            <a:ext cx="2733630" cy="94430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384055" y="2776282"/>
            <a:ext cx="28434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手动</a:t>
            </a:r>
            <a:r>
              <a:rPr lang="en-US" altLang="zh-CN" dirty="0" smtClean="0"/>
              <a:t>138</a:t>
            </a:r>
            <a:r>
              <a:rPr lang="zh-CN" altLang="en-US" dirty="0" smtClean="0"/>
              <a:t>和</a:t>
            </a:r>
            <a:r>
              <a:rPr lang="en-US" altLang="zh-CN" dirty="0" smtClean="0"/>
              <a:t>151</a:t>
            </a:r>
            <a:r>
              <a:rPr lang="zh-CN" altLang="en-US" dirty="0" smtClean="0"/>
              <a:t>的</a:t>
            </a:r>
            <a:r>
              <a:rPr lang="en-US" altLang="zh-CN" dirty="0" smtClean="0"/>
              <a:t>CBA</a:t>
            </a:r>
            <a:r>
              <a:rPr lang="zh-CN" altLang="en-US" dirty="0" smtClean="0"/>
              <a:t>：</a:t>
            </a:r>
            <a:r>
              <a:rPr lang="en-US" altLang="zh-CN" dirty="0" smtClean="0"/>
              <a:t>011</a:t>
            </a:r>
            <a:endParaRPr lang="zh-CN" altLang="en-US" dirty="0"/>
          </a:p>
        </p:txBody>
      </p:sp>
      <p:sp>
        <p:nvSpPr>
          <p:cNvPr id="48" name="矩形 47"/>
          <p:cNvSpPr/>
          <p:nvPr/>
        </p:nvSpPr>
        <p:spPr>
          <a:xfrm>
            <a:off x="6876256" y="692696"/>
            <a:ext cx="526722" cy="792088"/>
          </a:xfrm>
          <a:prstGeom prst="rect">
            <a:avLst/>
          </a:prstGeom>
          <a:solidFill>
            <a:schemeClr val="accent1">
              <a:alpha val="4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/>
          </a:p>
        </p:txBody>
      </p:sp>
      <p:sp>
        <p:nvSpPr>
          <p:cNvPr id="36" name="标题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</p:spPr>
        <p:txBody>
          <a:bodyPr/>
          <a:lstStyle/>
          <a:p>
            <a:r>
              <a:rPr lang="zh-CN" altLang="en-US" dirty="0" smtClean="0"/>
              <a:t>模块搭建顺序</a:t>
            </a:r>
            <a:endParaRPr lang="zh-CN" alt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251520" y="692696"/>
            <a:ext cx="31085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/>
              <a:t>原则</a:t>
            </a:r>
            <a:r>
              <a:rPr lang="en-US" altLang="zh-CN" sz="2400" b="1" dirty="0" smtClean="0"/>
              <a:t>3</a:t>
            </a:r>
            <a:r>
              <a:rPr lang="zh-CN" altLang="en-US" sz="2400" b="1" dirty="0" smtClean="0"/>
              <a:t>的模块搭建顺序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79827" y="1338734"/>
            <a:ext cx="19159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</a:rPr>
              <a:t>3</a:t>
            </a:r>
            <a:r>
              <a:rPr lang="zh-CN" altLang="en-US" dirty="0" smtClean="0">
                <a:solidFill>
                  <a:srgbClr val="FF0000"/>
                </a:solidFill>
              </a:rPr>
              <a:t>、数据分配模块</a:t>
            </a:r>
            <a:endParaRPr lang="en-US" altLang="zh-CN" dirty="0" smtClean="0">
              <a:solidFill>
                <a:srgbClr val="FF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156176" y="5085184"/>
            <a:ext cx="24352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依次连接</a:t>
            </a:r>
            <a:r>
              <a:rPr lang="en-US" altLang="zh-CN" b="1" dirty="0" smtClean="0">
                <a:solidFill>
                  <a:srgbClr val="FF0000"/>
                </a:solidFill>
              </a:rPr>
              <a:t>0</a:t>
            </a:r>
            <a:r>
              <a:rPr lang="en-US" altLang="zh-CN" dirty="0" smtClean="0">
                <a:solidFill>
                  <a:srgbClr val="FF0000"/>
                </a:solidFill>
              </a:rPr>
              <a:t> </a:t>
            </a:r>
            <a:r>
              <a:rPr lang="en-US" altLang="zh-CN" b="1" dirty="0" smtClean="0">
                <a:solidFill>
                  <a:srgbClr val="FF0000"/>
                </a:solidFill>
              </a:rPr>
              <a:t>6 4 2</a:t>
            </a:r>
            <a:r>
              <a:rPr lang="zh-CN" altLang="en-US" dirty="0" smtClean="0"/>
              <a:t>并测试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05907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标题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</p:spPr>
        <p:txBody>
          <a:bodyPr/>
          <a:lstStyle/>
          <a:p>
            <a:r>
              <a:rPr lang="zh-CN" altLang="en-US" dirty="0" smtClean="0"/>
              <a:t>模块搭建顺序</a:t>
            </a:r>
            <a:endParaRPr lang="zh-CN" alt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251520" y="692696"/>
            <a:ext cx="31085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/>
              <a:t>原则</a:t>
            </a:r>
            <a:r>
              <a:rPr lang="en-US" altLang="zh-CN" sz="2400" b="1" dirty="0" smtClean="0"/>
              <a:t>3</a:t>
            </a:r>
            <a:r>
              <a:rPr lang="zh-CN" altLang="en-US" sz="2400" b="1" dirty="0" smtClean="0"/>
              <a:t>的模块搭建顺序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96702" y="1338734"/>
            <a:ext cx="30700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</a:rPr>
              <a:t>4</a:t>
            </a:r>
            <a:r>
              <a:rPr lang="zh-CN" altLang="en-US" dirty="0" smtClean="0">
                <a:solidFill>
                  <a:srgbClr val="FF0000"/>
                </a:solidFill>
              </a:rPr>
              <a:t>、模块之间级联，整体测试</a:t>
            </a:r>
            <a:endParaRPr lang="en-US" altLang="zh-CN" dirty="0" smtClean="0">
              <a:solidFill>
                <a:srgbClr val="FF0000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6678" y="1128441"/>
            <a:ext cx="4645322" cy="39567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TextBox 29"/>
          <p:cNvSpPr txBox="1"/>
          <p:nvPr/>
        </p:nvSpPr>
        <p:spPr>
          <a:xfrm>
            <a:off x="381497" y="2006664"/>
            <a:ext cx="26084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原则</a:t>
            </a:r>
            <a:r>
              <a:rPr lang="en-US" altLang="zh-CN" dirty="0" smtClean="0"/>
              <a:t>1</a:t>
            </a:r>
            <a:r>
              <a:rPr lang="zh-CN" altLang="en-US" dirty="0" smtClean="0"/>
              <a:t>：建议的布局方式</a:t>
            </a:r>
            <a:endParaRPr lang="zh-CN" alt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381497" y="2501428"/>
            <a:ext cx="26084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原则</a:t>
            </a:r>
            <a:r>
              <a:rPr lang="en-US" altLang="zh-CN" dirty="0" smtClean="0"/>
              <a:t>2</a:t>
            </a:r>
            <a:r>
              <a:rPr lang="zh-CN" altLang="en-US" dirty="0" smtClean="0"/>
              <a:t>：先接通电源和地</a:t>
            </a:r>
            <a:endParaRPr lang="en-US" altLang="zh-CN" dirty="0" smtClean="0"/>
          </a:p>
          <a:p>
            <a:r>
              <a:rPr lang="en-US" altLang="zh-CN" dirty="0"/>
              <a:t> </a:t>
            </a:r>
            <a:r>
              <a:rPr lang="en-US" altLang="zh-CN" dirty="0" smtClean="0"/>
              <a:t>             </a:t>
            </a:r>
            <a:r>
              <a:rPr lang="zh-CN" altLang="en-US" b="1" dirty="0" smtClean="0">
                <a:solidFill>
                  <a:srgbClr val="FF0000"/>
                </a:solidFill>
              </a:rPr>
              <a:t>注意芯片方向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83060" y="3356991"/>
            <a:ext cx="26084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原则</a:t>
            </a:r>
            <a:r>
              <a:rPr lang="en-US" altLang="zh-CN" dirty="0" smtClean="0"/>
              <a:t>3</a:t>
            </a:r>
            <a:r>
              <a:rPr lang="zh-CN" altLang="en-US" dirty="0" smtClean="0"/>
              <a:t>：总体设计，模块</a:t>
            </a:r>
            <a:endParaRPr lang="en-US" altLang="zh-CN" dirty="0" smtClean="0"/>
          </a:p>
          <a:p>
            <a:r>
              <a:rPr lang="en-US" altLang="zh-CN" dirty="0"/>
              <a:t> </a:t>
            </a:r>
            <a:r>
              <a:rPr lang="en-US" altLang="zh-CN" dirty="0" smtClean="0"/>
              <a:t>             </a:t>
            </a:r>
            <a:r>
              <a:rPr lang="zh-CN" altLang="en-US" dirty="0" smtClean="0"/>
              <a:t>化搭建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95536" y="4211796"/>
            <a:ext cx="330090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rgbClr val="FF0000"/>
                </a:solidFill>
              </a:rPr>
              <a:t>原则</a:t>
            </a:r>
            <a:r>
              <a:rPr lang="en-US" altLang="zh-CN" dirty="0" smtClean="0">
                <a:solidFill>
                  <a:srgbClr val="FF0000"/>
                </a:solidFill>
              </a:rPr>
              <a:t>4</a:t>
            </a:r>
            <a:r>
              <a:rPr lang="zh-CN" altLang="en-US" dirty="0" smtClean="0">
                <a:solidFill>
                  <a:srgbClr val="FF0000"/>
                </a:solidFill>
              </a:rPr>
              <a:t>：</a:t>
            </a:r>
            <a:r>
              <a:rPr lang="zh-CN" altLang="en-US" dirty="0">
                <a:solidFill>
                  <a:srgbClr val="FF0000"/>
                </a:solidFill>
              </a:rPr>
              <a:t>线与</a:t>
            </a:r>
            <a:r>
              <a:rPr lang="zh-CN" altLang="en-US" dirty="0" smtClean="0">
                <a:solidFill>
                  <a:srgbClr val="FF0000"/>
                </a:solidFill>
              </a:rPr>
              <a:t>线之间尽量不要</a:t>
            </a:r>
            <a:endParaRPr lang="en-US" altLang="zh-CN" dirty="0" smtClean="0">
              <a:solidFill>
                <a:srgbClr val="FF0000"/>
              </a:solidFill>
            </a:endParaRPr>
          </a:p>
          <a:p>
            <a:r>
              <a:rPr lang="zh-CN" altLang="en-US" dirty="0" smtClean="0">
                <a:solidFill>
                  <a:srgbClr val="FF0000"/>
                </a:solidFill>
              </a:rPr>
              <a:t>              跨接，做到横平竖直，</a:t>
            </a:r>
            <a:endParaRPr lang="en-US" altLang="zh-CN" dirty="0" smtClean="0">
              <a:solidFill>
                <a:srgbClr val="FF0000"/>
              </a:solidFill>
            </a:endParaRPr>
          </a:p>
          <a:p>
            <a:r>
              <a:rPr lang="en-US" altLang="zh-CN" dirty="0">
                <a:solidFill>
                  <a:srgbClr val="FF0000"/>
                </a:solidFill>
              </a:rPr>
              <a:t> </a:t>
            </a:r>
            <a:r>
              <a:rPr lang="en-US" altLang="zh-CN" dirty="0" smtClean="0">
                <a:solidFill>
                  <a:srgbClr val="FF0000"/>
                </a:solidFill>
              </a:rPr>
              <a:t>             </a:t>
            </a:r>
            <a:r>
              <a:rPr lang="zh-CN" altLang="en-US" dirty="0" smtClean="0">
                <a:solidFill>
                  <a:srgbClr val="FF0000"/>
                </a:solidFill>
              </a:rPr>
              <a:t>“干净”美观。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6654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正面</a:t>
            </a:r>
            <a:r>
              <a:rPr lang="zh-CN" altLang="en-US" dirty="0" smtClean="0"/>
              <a:t>案列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260648"/>
            <a:ext cx="5017771" cy="259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1556792"/>
            <a:ext cx="4280485" cy="37211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91574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反面案列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13407"/>
            <a:ext cx="4584462" cy="37269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1966" y="1873155"/>
            <a:ext cx="4032448" cy="376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87801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评分标准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数码管能显示</a:t>
            </a:r>
            <a:r>
              <a:rPr lang="en-US" altLang="zh-CN" dirty="0" smtClean="0"/>
              <a:t>1</a:t>
            </a:r>
            <a:r>
              <a:rPr lang="zh-CN" altLang="en-US" dirty="0" smtClean="0"/>
              <a:t>位并正确计数：        </a:t>
            </a:r>
            <a:r>
              <a:rPr lang="en-US" altLang="zh-CN" dirty="0" smtClean="0"/>
              <a:t>60</a:t>
            </a:r>
            <a:r>
              <a:rPr lang="zh-CN" altLang="en-US" dirty="0" smtClean="0"/>
              <a:t>分</a:t>
            </a:r>
            <a:endParaRPr lang="en-US" altLang="zh-CN" dirty="0" smtClean="0"/>
          </a:p>
          <a:p>
            <a:r>
              <a:rPr lang="zh-CN" altLang="en-US" dirty="0"/>
              <a:t>能</a:t>
            </a:r>
            <a:r>
              <a:rPr lang="zh-CN" altLang="en-US" dirty="0" smtClean="0"/>
              <a:t>正确计数“</a:t>
            </a:r>
            <a:r>
              <a:rPr lang="en-US" altLang="zh-CN" dirty="0" smtClean="0"/>
              <a:t>24</a:t>
            </a:r>
            <a:r>
              <a:rPr lang="zh-CN" altLang="en-US" dirty="0" smtClean="0"/>
              <a:t>”或“</a:t>
            </a:r>
            <a:r>
              <a:rPr lang="en-US" altLang="zh-CN" dirty="0" smtClean="0"/>
              <a:t>60</a:t>
            </a:r>
            <a:r>
              <a:rPr lang="zh-CN" altLang="en-US" dirty="0" smtClean="0"/>
              <a:t>”：          </a:t>
            </a:r>
            <a:r>
              <a:rPr lang="en-US" altLang="zh-CN" dirty="0" smtClean="0"/>
              <a:t>70</a:t>
            </a:r>
            <a:r>
              <a:rPr lang="zh-CN" altLang="en-US" dirty="0" smtClean="0"/>
              <a:t>分</a:t>
            </a:r>
            <a:endParaRPr lang="en-US" altLang="zh-CN" dirty="0" smtClean="0"/>
          </a:p>
          <a:p>
            <a:r>
              <a:rPr lang="zh-CN" altLang="en-US" dirty="0"/>
              <a:t>能</a:t>
            </a:r>
            <a:r>
              <a:rPr lang="zh-CN" altLang="en-US" dirty="0" smtClean="0"/>
              <a:t>正确显示“</a:t>
            </a:r>
            <a:r>
              <a:rPr lang="en-US" altLang="zh-CN" dirty="0" smtClean="0"/>
              <a:t>24</a:t>
            </a:r>
            <a:r>
              <a:rPr lang="zh-CN" altLang="en-US" dirty="0" smtClean="0"/>
              <a:t>”</a:t>
            </a:r>
            <a:r>
              <a:rPr lang="en-US" altLang="zh-CN" dirty="0" smtClean="0"/>
              <a:t>+</a:t>
            </a:r>
            <a:r>
              <a:rPr lang="zh-CN" altLang="en-US" dirty="0" smtClean="0"/>
              <a:t>“</a:t>
            </a:r>
            <a:r>
              <a:rPr lang="en-US" altLang="zh-CN" dirty="0" smtClean="0"/>
              <a:t>60</a:t>
            </a:r>
            <a:r>
              <a:rPr lang="zh-CN" altLang="en-US" dirty="0" smtClean="0"/>
              <a:t>”：            </a:t>
            </a:r>
            <a:r>
              <a:rPr lang="en-US" altLang="zh-CN" dirty="0" smtClean="0"/>
              <a:t>80</a:t>
            </a:r>
            <a:r>
              <a:rPr lang="zh-CN" altLang="en-US" dirty="0" smtClean="0"/>
              <a:t>分</a:t>
            </a:r>
            <a:endParaRPr lang="en-US" altLang="zh-CN" dirty="0" smtClean="0"/>
          </a:p>
          <a:p>
            <a:r>
              <a:rPr lang="zh-CN" altLang="en-US" dirty="0" smtClean="0"/>
              <a:t>正确显示的基础上</a:t>
            </a:r>
            <a:r>
              <a:rPr lang="en-US" altLang="zh-CN" dirty="0" smtClean="0"/>
              <a:t>+</a:t>
            </a:r>
            <a:r>
              <a:rPr lang="zh-CN" altLang="en-US" dirty="0" smtClean="0"/>
              <a:t>布线优美：        </a:t>
            </a:r>
            <a:r>
              <a:rPr lang="en-US" altLang="zh-CN" dirty="0" smtClean="0"/>
              <a:t>90</a:t>
            </a:r>
            <a:r>
              <a:rPr lang="zh-CN" altLang="en-US" dirty="0" smtClean="0"/>
              <a:t>分</a:t>
            </a:r>
            <a:endParaRPr lang="en-US" altLang="zh-CN" dirty="0" smtClean="0"/>
          </a:p>
          <a:p>
            <a:r>
              <a:rPr lang="zh-CN" altLang="en-US" dirty="0" smtClean="0"/>
              <a:t>正确显示</a:t>
            </a:r>
            <a:r>
              <a:rPr lang="en-US" altLang="zh-CN" dirty="0" smtClean="0"/>
              <a:t>+</a:t>
            </a:r>
            <a:r>
              <a:rPr lang="zh-CN" altLang="en-US" dirty="0" smtClean="0"/>
              <a:t>布线优美</a:t>
            </a:r>
            <a:r>
              <a:rPr lang="en-US" altLang="zh-CN" dirty="0" smtClean="0"/>
              <a:t>+</a:t>
            </a:r>
            <a:r>
              <a:rPr lang="zh-CN" altLang="en-US" dirty="0" smtClean="0"/>
              <a:t>作图优美：     </a:t>
            </a:r>
            <a:r>
              <a:rPr lang="en-US" altLang="zh-CN" dirty="0" smtClean="0"/>
              <a:t>100</a:t>
            </a:r>
            <a:r>
              <a:rPr lang="zh-CN" altLang="en-US" dirty="0" smtClean="0"/>
              <a:t>分</a:t>
            </a:r>
            <a:endParaRPr lang="en-US" altLang="zh-CN" dirty="0" smtClean="0"/>
          </a:p>
          <a:p>
            <a:r>
              <a:rPr lang="zh-CN" altLang="en-US" dirty="0" smtClean="0"/>
              <a:t>少手工作图：                                     扣</a:t>
            </a:r>
            <a:r>
              <a:rPr lang="en-US" altLang="zh-CN" dirty="0" smtClean="0"/>
              <a:t>10</a:t>
            </a:r>
            <a:r>
              <a:rPr lang="zh-CN" altLang="en-US" dirty="0" smtClean="0"/>
              <a:t>分</a:t>
            </a:r>
            <a:endParaRPr lang="en-US" altLang="zh-CN" dirty="0" smtClean="0"/>
          </a:p>
          <a:p>
            <a:r>
              <a:rPr lang="zh-CN" altLang="en-US" dirty="0" smtClean="0"/>
              <a:t>少仿真：                                             扣</a:t>
            </a:r>
            <a:r>
              <a:rPr lang="en-US" altLang="zh-CN" dirty="0" smtClean="0"/>
              <a:t>10</a:t>
            </a:r>
            <a:r>
              <a:rPr lang="zh-CN" altLang="en-US" dirty="0" smtClean="0"/>
              <a:t>分</a:t>
            </a:r>
            <a:endParaRPr lang="en-US" altLang="zh-CN" dirty="0" smtClean="0"/>
          </a:p>
          <a:p>
            <a:r>
              <a:rPr lang="zh-CN" altLang="en-US" dirty="0" smtClean="0"/>
              <a:t>布线混乱：                                         扣</a:t>
            </a:r>
            <a:r>
              <a:rPr lang="en-US" altLang="zh-CN" dirty="0" smtClean="0"/>
              <a:t>10</a:t>
            </a:r>
            <a:r>
              <a:rPr lang="zh-CN" altLang="en-US" dirty="0" smtClean="0"/>
              <a:t>分以上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3264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438</TotalTime>
  <Words>1433</Words>
  <Application>Microsoft Office PowerPoint</Application>
  <PresentationFormat>全屏显示(4:3)</PresentationFormat>
  <Paragraphs>234</Paragraphs>
  <Slides>34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34</vt:i4>
      </vt:variant>
    </vt:vector>
  </HeadingPairs>
  <TitlesOfParts>
    <vt:vector size="35" baseType="lpstr">
      <vt:lpstr>NewsPrint</vt:lpstr>
      <vt:lpstr>数字钟课程设计</vt:lpstr>
      <vt:lpstr>课堂纪律</vt:lpstr>
      <vt:lpstr>课程设计时间安排</vt:lpstr>
      <vt:lpstr>第一部分：原理分析</vt:lpstr>
      <vt:lpstr>PowerPoint 演示文稿</vt:lpstr>
      <vt:lpstr>循环计数</vt:lpstr>
      <vt:lpstr>循环计数</vt:lpstr>
      <vt:lpstr>任意进制的两种接法</vt:lpstr>
      <vt:lpstr>60进制       00-09-10</vt:lpstr>
      <vt:lpstr>24进制</vt:lpstr>
      <vt:lpstr>24+60</vt:lpstr>
      <vt:lpstr>数字的显示</vt:lpstr>
      <vt:lpstr>扫描法显示7段4位数码管</vt:lpstr>
      <vt:lpstr>扫描法显示7段4位数码管</vt:lpstr>
      <vt:lpstr>扫描法显示7段4位数码管</vt:lpstr>
      <vt:lpstr>扫描法显示7段4位数码管</vt:lpstr>
      <vt:lpstr>PowerPoint 演示文稿</vt:lpstr>
      <vt:lpstr>PowerPoint 演示文稿</vt:lpstr>
      <vt:lpstr>PowerPoint 演示文稿</vt:lpstr>
      <vt:lpstr>PowerPoint 演示文稿</vt:lpstr>
      <vt:lpstr>第二部分：软件仿真</vt:lpstr>
      <vt:lpstr>Proteus操作讲解</vt:lpstr>
      <vt:lpstr>第三部分：面包板搭建电路</vt:lpstr>
      <vt:lpstr>面包板介绍</vt:lpstr>
      <vt:lpstr>工具介绍</vt:lpstr>
      <vt:lpstr>电路搭建原则</vt:lpstr>
      <vt:lpstr>电路搭建原则</vt:lpstr>
      <vt:lpstr>模块搭建顺序</vt:lpstr>
      <vt:lpstr>模块搭建顺序</vt:lpstr>
      <vt:lpstr>模块搭建顺序</vt:lpstr>
      <vt:lpstr>模块搭建顺序</vt:lpstr>
      <vt:lpstr>正面案列</vt:lpstr>
      <vt:lpstr>反面案列</vt:lpstr>
      <vt:lpstr>评分标准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数字钟课程设计</dc:title>
  <dc:creator>hp</dc:creator>
  <cp:lastModifiedBy>hp</cp:lastModifiedBy>
  <cp:revision>38</cp:revision>
  <dcterms:created xsi:type="dcterms:W3CDTF">2018-01-05T08:17:12Z</dcterms:created>
  <dcterms:modified xsi:type="dcterms:W3CDTF">2019-02-24T11:45:43Z</dcterms:modified>
</cp:coreProperties>
</file>